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handoutMasterIdLst>
    <p:handoutMasterId r:id="rId38"/>
  </p:handoutMasterIdLst>
  <p:sldIdLst>
    <p:sldId id="577" r:id="rId2"/>
    <p:sldId id="619" r:id="rId3"/>
    <p:sldId id="617" r:id="rId4"/>
    <p:sldId id="595" r:id="rId5"/>
    <p:sldId id="597" r:id="rId6"/>
    <p:sldId id="598" r:id="rId7"/>
    <p:sldId id="629" r:id="rId8"/>
    <p:sldId id="620" r:id="rId9"/>
    <p:sldId id="599" r:id="rId10"/>
    <p:sldId id="600" r:id="rId11"/>
    <p:sldId id="633" r:id="rId12"/>
    <p:sldId id="630" r:id="rId13"/>
    <p:sldId id="631" r:id="rId14"/>
    <p:sldId id="632" r:id="rId15"/>
    <p:sldId id="621" r:id="rId16"/>
    <p:sldId id="616" r:id="rId17"/>
    <p:sldId id="625" r:id="rId18"/>
    <p:sldId id="628" r:id="rId19"/>
    <p:sldId id="618" r:id="rId20"/>
    <p:sldId id="602" r:id="rId21"/>
    <p:sldId id="603" r:id="rId22"/>
    <p:sldId id="604" r:id="rId23"/>
    <p:sldId id="605" r:id="rId24"/>
    <p:sldId id="606" r:id="rId25"/>
    <p:sldId id="607" r:id="rId26"/>
    <p:sldId id="608" r:id="rId27"/>
    <p:sldId id="609" r:id="rId28"/>
    <p:sldId id="610" r:id="rId29"/>
    <p:sldId id="611" r:id="rId30"/>
    <p:sldId id="612" r:id="rId31"/>
    <p:sldId id="615" r:id="rId32"/>
    <p:sldId id="623" r:id="rId33"/>
    <p:sldId id="624" r:id="rId34"/>
    <p:sldId id="622" r:id="rId35"/>
    <p:sldId id="596" r:id="rId3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CE13"/>
    <a:srgbClr val="FFDC6D"/>
    <a:srgbClr val="FABE00"/>
    <a:srgbClr val="FFC50D"/>
    <a:srgbClr val="75BEE9"/>
    <a:srgbClr val="017EB8"/>
    <a:srgbClr val="000099"/>
    <a:srgbClr val="009ED6"/>
    <a:srgbClr val="0099FF"/>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413" autoAdjust="0"/>
  </p:normalViewPr>
  <p:slideViewPr>
    <p:cSldViewPr>
      <p:cViewPr>
        <p:scale>
          <a:sx n="55" d="100"/>
          <a:sy n="55" d="100"/>
        </p:scale>
        <p:origin x="-1794" y="-72"/>
      </p:cViewPr>
      <p:guideLst>
        <p:guide orient="horz" pos="2160"/>
        <p:guide pos="2880"/>
      </p:guideLst>
    </p:cSldViewPr>
  </p:slideViewPr>
  <p:notesTextViewPr>
    <p:cViewPr>
      <p:scale>
        <a:sx n="100" d="100"/>
        <a:sy n="100" d="100"/>
      </p:scale>
      <p:origin x="0" y="6"/>
    </p:cViewPr>
  </p:notesTextViewPr>
  <p:sorterViewPr>
    <p:cViewPr>
      <p:scale>
        <a:sx n="70" d="100"/>
        <a:sy n="70" d="100"/>
      </p:scale>
      <p:origin x="0" y="0"/>
    </p:cViewPr>
  </p:sorterViewPr>
  <p:notesViewPr>
    <p:cSldViewPr>
      <p:cViewPr varScale="1">
        <p:scale>
          <a:sx n="66" d="100"/>
          <a:sy n="66" d="100"/>
        </p:scale>
        <p:origin x="-3154" y="-8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EDB6DF3-FA61-45CB-BE27-053A00556DB1}" type="datetimeFigureOut">
              <a:rPr lang="en-US" smtClean="0"/>
              <a:t>3/2/2016</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r>
              <a:rPr lang="en-US" smtClean="0"/>
              <a:t>jksdksd jh jhfkjhfsd</a:t>
            </a:r>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DAFA7AAB-6417-4573-AFEB-2CFC05049505}" type="slidenum">
              <a:rPr lang="en-US" smtClean="0"/>
              <a:t>‹#›</a:t>
            </a:fld>
            <a:endParaRPr lang="en-US"/>
          </a:p>
        </p:txBody>
      </p:sp>
    </p:spTree>
    <p:extLst>
      <p:ext uri="{BB962C8B-B14F-4D97-AF65-F5344CB8AC3E}">
        <p14:creationId xmlns:p14="http://schemas.microsoft.com/office/powerpoint/2010/main" val="197382216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F89C4D45-EFF8-479D-AF6F-9BB9BF232254}" type="datetimeFigureOut">
              <a:rPr lang="en-US" smtClean="0"/>
              <a:pPr/>
              <a:t>3/2/2016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r>
              <a:rPr lang="en-US" err="1" smtClean="0"/>
              <a:t>jksdksd</a:t>
            </a:r>
            <a:r>
              <a:rPr lang="en-US" smtClean="0"/>
              <a:t> </a:t>
            </a:r>
            <a:r>
              <a:rPr lang="en-US" err="1" smtClean="0"/>
              <a:t>jh</a:t>
            </a:r>
            <a:r>
              <a:rPr lang="en-US" smtClean="0"/>
              <a:t> </a:t>
            </a:r>
            <a:r>
              <a:rPr lang="en-US" err="1" smtClean="0"/>
              <a:t>jhfkjhfsd</a:t>
            </a: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B208339-1CDE-4508-95CE-C65DBDC3BF13}" type="slidenum">
              <a:rPr lang="en-US" smtClean="0"/>
              <a:pPr/>
              <a:t>‹#›</a:t>
            </a:fld>
            <a:endParaRPr lang="en-US"/>
          </a:p>
        </p:txBody>
      </p:sp>
    </p:spTree>
    <p:extLst>
      <p:ext uri="{BB962C8B-B14F-4D97-AF65-F5344CB8AC3E}">
        <p14:creationId xmlns:p14="http://schemas.microsoft.com/office/powerpoint/2010/main" val="116612253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msdn.microsoft.com/en-us/library/ms187928.aspx"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tutorialspoint.com/dbms/relation_data_model.ht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a:t>
            </a:fld>
            <a:endParaRPr lang="en-US"/>
          </a:p>
        </p:txBody>
      </p:sp>
    </p:spTree>
    <p:extLst>
      <p:ext uri="{BB962C8B-B14F-4D97-AF65-F5344CB8AC3E}">
        <p14:creationId xmlns:p14="http://schemas.microsoft.com/office/powerpoint/2010/main" val="1899426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15</a:t>
            </a:fld>
            <a:endParaRPr lang="en-US"/>
          </a:p>
        </p:txBody>
      </p:sp>
    </p:spTree>
    <p:extLst>
      <p:ext uri="{BB962C8B-B14F-4D97-AF65-F5344CB8AC3E}">
        <p14:creationId xmlns:p14="http://schemas.microsoft.com/office/powerpoint/2010/main" val="2730886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real-world thing either animate or inanimate that can be easily identifiable and distinguishable. </a:t>
            </a:r>
          </a:p>
          <a:p>
            <a:r>
              <a:rPr lang="en-US" dirty="0" smtClean="0"/>
              <a:t>For example, in a school database, student, teachers, class and course offered can be considered as entities. All entities have some attributes or properties that give them their identity.</a:t>
            </a:r>
          </a:p>
          <a:p>
            <a:endParaRPr lang="en-US" dirty="0" smtClean="0"/>
          </a:p>
          <a:p>
            <a:r>
              <a:rPr lang="en-US" dirty="0" smtClean="0"/>
              <a:t>An entity set is a collection of similar types of entities. Entity set may contain entities with attribute sharing similar values. For example, Students set may contain all the student of a school; likewise Teachers set may contain all the teachers of school from all faculties. Entities sets need not to be disjoint.</a:t>
            </a:r>
          </a:p>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16</a:t>
            </a:fld>
            <a:endParaRPr lang="en-US"/>
          </a:p>
        </p:txBody>
      </p:sp>
    </p:spTree>
    <p:extLst>
      <p:ext uri="{BB962C8B-B14F-4D97-AF65-F5344CB8AC3E}">
        <p14:creationId xmlns:p14="http://schemas.microsoft.com/office/powerpoint/2010/main" val="2889099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association among entities is called relationship. For example, employee entity has relation </a:t>
            </a:r>
            <a:r>
              <a:rPr lang="en-US" dirty="0" err="1" smtClean="0"/>
              <a:t>works_at</a:t>
            </a:r>
            <a:r>
              <a:rPr lang="en-US" dirty="0" smtClean="0"/>
              <a:t> with department. Another example is for student who enrolls in some course. Here, </a:t>
            </a:r>
            <a:r>
              <a:rPr lang="en-US" dirty="0" err="1" smtClean="0"/>
              <a:t>Works_at</a:t>
            </a:r>
            <a:r>
              <a:rPr lang="en-US" dirty="0" smtClean="0"/>
              <a:t> and Enrolls are called relationship.</a:t>
            </a:r>
          </a:p>
          <a:p>
            <a:endParaRPr lang="en-US" dirty="0" smtClean="0"/>
          </a:p>
          <a:p>
            <a:r>
              <a:rPr lang="en-US" b="1" dirty="0" smtClean="0"/>
              <a:t>Cardinality</a:t>
            </a:r>
            <a:r>
              <a:rPr lang="en-US" dirty="0" smtClean="0"/>
              <a:t> defines the number of entities in one entity set which can be associated to the number of entities of other set via relationship set.</a:t>
            </a:r>
          </a:p>
          <a:p>
            <a:endParaRPr lang="en-US" dirty="0" smtClean="0"/>
          </a:p>
          <a:p>
            <a:r>
              <a:rPr lang="en-US" dirty="0" smtClean="0"/>
              <a:t>The right one images on</a:t>
            </a:r>
            <a:r>
              <a:rPr lang="en-US" baseline="0" dirty="0" smtClean="0"/>
              <a:t> the slide show how corresponding relations are presented on the Entity Relationship diagram.</a:t>
            </a:r>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17</a:t>
            </a:fld>
            <a:endParaRPr lang="en-US"/>
          </a:p>
        </p:txBody>
      </p:sp>
    </p:spTree>
    <p:extLst>
      <p:ext uri="{BB962C8B-B14F-4D97-AF65-F5344CB8AC3E}">
        <p14:creationId xmlns:p14="http://schemas.microsoft.com/office/powerpoint/2010/main" val="1089573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Relational data model is the primary data model, which is used widely around the world for data storage and processing. This model is simple and have all the properties and capabilities required to process data with storage efficiency.</a:t>
            </a:r>
          </a:p>
          <a:p>
            <a:endParaRPr lang="en-US" dirty="0" smtClean="0"/>
          </a:p>
          <a:p>
            <a:r>
              <a:rPr lang="en-US" b="1" dirty="0" smtClean="0"/>
              <a:t>Tables:</a:t>
            </a:r>
            <a:r>
              <a:rPr lang="en-US" dirty="0" smtClean="0"/>
              <a:t> In relation data model, relations are saved in the format of Tables. This format stores the relation among entities. A table has rows and columns, where rows represent records and columns represents the attributes.</a:t>
            </a:r>
          </a:p>
          <a:p>
            <a:r>
              <a:rPr lang="en-US" b="1" dirty="0" smtClean="0"/>
              <a:t>Tuple:</a:t>
            </a:r>
            <a:r>
              <a:rPr lang="en-US" dirty="0" smtClean="0"/>
              <a:t> A single row of a table, which contains a single record for that relation is called a tuple.</a:t>
            </a:r>
          </a:p>
          <a:p>
            <a:r>
              <a:rPr lang="en-US" b="1" dirty="0" smtClean="0"/>
              <a:t>Relation instance:</a:t>
            </a:r>
            <a:r>
              <a:rPr lang="en-US" dirty="0" smtClean="0"/>
              <a:t> A finite set of tuples in the relational database system represents relation instance. Relation instances do not have duplicate tuples. </a:t>
            </a:r>
          </a:p>
          <a:p>
            <a:r>
              <a:rPr lang="en-US" b="1" dirty="0" smtClean="0"/>
              <a:t>Relation schema:</a:t>
            </a:r>
            <a:r>
              <a:rPr lang="en-US" dirty="0" smtClean="0"/>
              <a:t> This describes the relation name (table name), attributes and their names.</a:t>
            </a:r>
          </a:p>
          <a:p>
            <a:r>
              <a:rPr lang="en-US" b="1" dirty="0" smtClean="0"/>
              <a:t>Relation key:</a:t>
            </a:r>
            <a:r>
              <a:rPr lang="en-US" dirty="0" smtClean="0"/>
              <a:t> Each row has one or more attributes which can identify the row in the relation (table) uniquely, is called the relation key.</a:t>
            </a:r>
          </a:p>
          <a:p>
            <a:r>
              <a:rPr lang="en-US" b="1" dirty="0" smtClean="0"/>
              <a:t>Attribute domain:</a:t>
            </a:r>
            <a:r>
              <a:rPr lang="en-US" dirty="0" smtClean="0"/>
              <a:t> Every attribute has some pre-defined value scope, known as attribute domain</a:t>
            </a:r>
          </a:p>
          <a:p>
            <a:endParaRPr lang="en-US" dirty="0" smtClean="0"/>
          </a:p>
          <a:p>
            <a:endParaRPr lang="en-US" dirty="0" smtClean="0"/>
          </a:p>
          <a:p>
            <a:r>
              <a:rPr lang="en-US" b="1" dirty="0" smtClean="0"/>
              <a:t>ER Model when conceptualized into diagrams gives a good overview of entity-relationship, which is easier to understand.</a:t>
            </a:r>
          </a:p>
          <a:p>
            <a:r>
              <a:rPr lang="en-US" b="1" dirty="0" smtClean="0"/>
              <a:t> </a:t>
            </a:r>
            <a:r>
              <a:rPr lang="en-US" dirty="0" smtClean="0"/>
              <a:t>ER diagrams can be mapped to Relational schema that is, it is possible to create relational schema using ER diagram. </a:t>
            </a:r>
          </a:p>
          <a:p>
            <a:r>
              <a:rPr lang="en-US" dirty="0" smtClean="0"/>
              <a:t>Though we cannot import all the ER constraints into Relational model but an approximate schema can be generated.</a:t>
            </a:r>
          </a:p>
          <a:p>
            <a:r>
              <a:rPr lang="en-US" dirty="0" smtClean="0"/>
              <a:t>There are more than one processes and algorithms available to convert ER Diagrams into Relational Schema. Some of them are automated and some of them are manual process. We may focus here on the mapping diagram contents to relational basics.</a:t>
            </a:r>
          </a:p>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18</a:t>
            </a:fld>
            <a:endParaRPr lang="en-US"/>
          </a:p>
        </p:txBody>
      </p:sp>
    </p:spTree>
    <p:extLst>
      <p:ext uri="{BB962C8B-B14F-4D97-AF65-F5344CB8AC3E}">
        <p14:creationId xmlns:p14="http://schemas.microsoft.com/office/powerpoint/2010/main" val="3585918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View  is the result set of a stored query on the data, which the database users can query just as they would in a persistent database collection object. This pre-established query command is kept in the database dictionary. Unlike ordinary base tables in a relational database, a view does not form part of the physical schema: as a result set, it is a virtual table computed or collated dynamically from data in the database when access to that view is requested. Changes applied to the data in a relevant underlying table are reflected in the data shown in subsequent invocations of the view</a:t>
            </a:r>
            <a:endParaRPr lang="uk-UA" dirty="0" smtClean="0"/>
          </a:p>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26</a:t>
            </a:fld>
            <a:endParaRPr lang="en-US"/>
          </a:p>
        </p:txBody>
      </p:sp>
    </p:spTree>
    <p:extLst>
      <p:ext uri="{BB962C8B-B14F-4D97-AF65-F5344CB8AC3E}">
        <p14:creationId xmlns:p14="http://schemas.microsoft.com/office/powerpoint/2010/main" val="1455212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stored procedure is a subroutine available to applications that access a relational database system. A stored procedure (sometimes called a </a:t>
            </a:r>
            <a:r>
              <a:rPr lang="en-US" dirty="0" err="1" smtClean="0"/>
              <a:t>proc</a:t>
            </a:r>
            <a:r>
              <a:rPr lang="en-US" dirty="0" smtClean="0"/>
              <a:t>, </a:t>
            </a:r>
            <a:r>
              <a:rPr lang="en-US" dirty="0" err="1" smtClean="0"/>
              <a:t>sproc</a:t>
            </a:r>
            <a:r>
              <a:rPr lang="en-US" dirty="0" smtClean="0"/>
              <a:t>, </a:t>
            </a:r>
            <a:r>
              <a:rPr lang="en-US" dirty="0" err="1" smtClean="0"/>
              <a:t>StoPro</a:t>
            </a:r>
            <a:r>
              <a:rPr lang="en-US" dirty="0" smtClean="0"/>
              <a:t>, </a:t>
            </a:r>
            <a:r>
              <a:rPr lang="en-US" dirty="0" err="1" smtClean="0"/>
              <a:t>StoredProc</a:t>
            </a:r>
            <a:r>
              <a:rPr lang="en-US" dirty="0" smtClean="0"/>
              <a:t>, </a:t>
            </a:r>
            <a:r>
              <a:rPr lang="en-US" dirty="0" err="1" smtClean="0"/>
              <a:t>StoreProc</a:t>
            </a:r>
            <a:r>
              <a:rPr lang="en-US" dirty="0" smtClean="0"/>
              <a:t>, </a:t>
            </a:r>
            <a:r>
              <a:rPr lang="en-US" dirty="0" err="1" smtClean="0"/>
              <a:t>sp</a:t>
            </a:r>
            <a:r>
              <a:rPr lang="en-US" dirty="0" smtClean="0"/>
              <a:t> or SP) is actually stored in the database data dictionary.</a:t>
            </a:r>
          </a:p>
          <a:p>
            <a:endParaRPr lang="en-US" dirty="0" smtClean="0"/>
          </a:p>
          <a:p>
            <a:r>
              <a:rPr lang="en-US" dirty="0" smtClean="0"/>
              <a:t>Typical use for stored procedures include data validation (integrated into the database) or access control mechanisms. Furthermore, stored procedures can consolidate and centralize logic that was originally implemented in applications. Extensive or complex processing that requires execution of several SQL statements is moved into stored procedures, and all applications call the procedures. One can use nested stored procedures by executing one stored procedure from within another.</a:t>
            </a:r>
            <a:endParaRPr lang="uk-UA" dirty="0" smtClean="0"/>
          </a:p>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27</a:t>
            </a:fld>
            <a:endParaRPr lang="en-US"/>
          </a:p>
        </p:txBody>
      </p:sp>
    </p:spTree>
    <p:extLst>
      <p:ext uri="{BB962C8B-B14F-4D97-AF65-F5344CB8AC3E}">
        <p14:creationId xmlns:p14="http://schemas.microsoft.com/office/powerpoint/2010/main" val="3737392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28</a:t>
            </a:fld>
            <a:endParaRPr lang="en-US"/>
          </a:p>
        </p:txBody>
      </p:sp>
    </p:spTree>
    <p:extLst>
      <p:ext uri="{BB962C8B-B14F-4D97-AF65-F5344CB8AC3E}">
        <p14:creationId xmlns:p14="http://schemas.microsoft.com/office/powerpoint/2010/main" val="4020403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database trigger is procedural code that is automatically executed in response to certain events on a particular table or view in a database. The trigger is mostly used for maintaining the integrity of the information on the database. For example, </a:t>
            </a:r>
            <a:r>
              <a:rPr lang="en-US" dirty="0" err="1" smtClean="0"/>
              <a:t>whe</a:t>
            </a:r>
            <a:endParaRPr lang="en-US" dirty="0" smtClean="0"/>
          </a:p>
          <a:p>
            <a:endParaRPr lang="en-US" dirty="0" smtClean="0"/>
          </a:p>
          <a:p>
            <a:r>
              <a:rPr lang="en-US" sz="1200" b="1" i="0" u="none" strike="noStrike" kern="1200" dirty="0" smtClean="0">
                <a:solidFill>
                  <a:schemeClr val="tx1"/>
                </a:solidFill>
                <a:effectLst/>
                <a:latin typeface="+mn-lt"/>
                <a:ea typeface="+mn-ea"/>
                <a:cs typeface="+mn-cs"/>
              </a:rPr>
              <a:t>Advantages of using SQL trigger</a:t>
            </a:r>
          </a:p>
          <a:p>
            <a:r>
              <a:rPr lang="en-US" sz="1200" b="0" i="0" u="none" strike="noStrike" kern="1200" dirty="0" smtClean="0">
                <a:solidFill>
                  <a:schemeClr val="tx1"/>
                </a:solidFill>
                <a:effectLst/>
                <a:latin typeface="+mn-lt"/>
                <a:ea typeface="+mn-ea"/>
                <a:cs typeface="+mn-cs"/>
              </a:rPr>
              <a:t>SQL Trigger provides an alternative way to check integrity.</a:t>
            </a:r>
          </a:p>
          <a:p>
            <a:r>
              <a:rPr lang="en-US" sz="1200" b="0" i="0" u="none" strike="noStrike" kern="1200" dirty="0" smtClean="0">
                <a:solidFill>
                  <a:schemeClr val="tx1"/>
                </a:solidFill>
                <a:effectLst/>
                <a:latin typeface="+mn-lt"/>
                <a:ea typeface="+mn-ea"/>
                <a:cs typeface="+mn-cs"/>
              </a:rPr>
              <a:t>SQL trigger can catch the errors in business logic in the database level.</a:t>
            </a:r>
          </a:p>
          <a:p>
            <a:r>
              <a:rPr lang="en-US" sz="1200" b="0" i="0" u="none" strike="noStrike" kern="1200" dirty="0" smtClean="0">
                <a:solidFill>
                  <a:schemeClr val="tx1"/>
                </a:solidFill>
                <a:effectLst/>
                <a:latin typeface="+mn-lt"/>
                <a:ea typeface="+mn-ea"/>
                <a:cs typeface="+mn-cs"/>
              </a:rPr>
              <a:t>SQL trigger provides an alternative way to run scheduled tasks. With SQL trigger, you don’t have to wait to run the scheduled tasks. You can handle those tasks before or after changes being made to database tables.</a:t>
            </a:r>
          </a:p>
          <a:p>
            <a:r>
              <a:rPr lang="en-US" sz="1200" b="0" i="0" u="none" strike="noStrike" kern="1200" dirty="0" smtClean="0">
                <a:solidFill>
                  <a:schemeClr val="tx1"/>
                </a:solidFill>
                <a:effectLst/>
                <a:latin typeface="+mn-lt"/>
                <a:ea typeface="+mn-ea"/>
                <a:cs typeface="+mn-cs"/>
              </a:rPr>
              <a:t>SQL trigger is very useful when you use it to audit the changes of data in a database table.</a:t>
            </a:r>
          </a:p>
          <a:p>
            <a:r>
              <a:rPr lang="en-US" sz="1200" b="1" i="0" u="none" strike="noStrike" kern="1200" dirty="0" smtClean="0">
                <a:solidFill>
                  <a:schemeClr val="tx1"/>
                </a:solidFill>
                <a:effectLst/>
                <a:latin typeface="+mn-lt"/>
                <a:ea typeface="+mn-ea"/>
                <a:cs typeface="+mn-cs"/>
              </a:rPr>
              <a:t>Disadvantages of using SQL trigger</a:t>
            </a:r>
          </a:p>
          <a:p>
            <a:r>
              <a:rPr lang="en-US" sz="1200" b="0" i="0" u="none" strike="noStrike" kern="1200" dirty="0" smtClean="0">
                <a:solidFill>
                  <a:schemeClr val="tx1"/>
                </a:solidFill>
                <a:effectLst/>
                <a:latin typeface="+mn-lt"/>
                <a:ea typeface="+mn-ea"/>
                <a:cs typeface="+mn-cs"/>
              </a:rPr>
              <a:t>SQL trigger only can provide extended validation and cannot replace all the validations. Some simple validations can be done in the application level.  For example, you can validate input check in the client side by using </a:t>
            </a:r>
            <a:r>
              <a:rPr lang="en-US" sz="1200" b="0" i="0" u="none" strike="noStrike" kern="1200" dirty="0" err="1" smtClean="0">
                <a:solidFill>
                  <a:schemeClr val="tx1"/>
                </a:solidFill>
                <a:effectLst/>
                <a:latin typeface="+mn-lt"/>
                <a:ea typeface="+mn-ea"/>
                <a:cs typeface="+mn-cs"/>
              </a:rPr>
              <a:t>javascript</a:t>
            </a:r>
            <a:r>
              <a:rPr lang="en-US" sz="1200" b="0" i="0" u="none" strike="noStrike" kern="1200" dirty="0" smtClean="0">
                <a:solidFill>
                  <a:schemeClr val="tx1"/>
                </a:solidFill>
                <a:effectLst/>
                <a:latin typeface="+mn-lt"/>
                <a:ea typeface="+mn-ea"/>
                <a:cs typeface="+mn-cs"/>
              </a:rPr>
              <a:t> or in the server side by server script using PHP or ASP.NET.</a:t>
            </a:r>
          </a:p>
          <a:p>
            <a:r>
              <a:rPr lang="en-US" sz="1200" b="0" i="0" u="none" strike="noStrike" kern="1200" dirty="0" smtClean="0">
                <a:solidFill>
                  <a:schemeClr val="tx1"/>
                </a:solidFill>
                <a:effectLst/>
                <a:latin typeface="+mn-lt"/>
                <a:ea typeface="+mn-ea"/>
                <a:cs typeface="+mn-cs"/>
              </a:rPr>
              <a:t>SQL Triggers executes invisibly from client-application which connects to the database server so it is difficult to figure out what happen underlying database layer.</a:t>
            </a:r>
          </a:p>
          <a:p>
            <a:r>
              <a:rPr lang="en-US" sz="1200" b="0" i="0" u="none" strike="noStrike" kern="1200" dirty="0" smtClean="0">
                <a:solidFill>
                  <a:schemeClr val="tx1"/>
                </a:solidFill>
                <a:effectLst/>
                <a:latin typeface="+mn-lt"/>
                <a:ea typeface="+mn-ea"/>
                <a:cs typeface="+mn-cs"/>
              </a:rPr>
              <a:t>SQL Triggers run every updates made to the table therefore it adds workload to the database and cause system runs slower.</a:t>
            </a:r>
          </a:p>
          <a:p>
            <a:r>
              <a:rPr lang="en-US" dirty="0" smtClean="0"/>
              <a:t>n a new record (representing a new worker) is added to the employees table, new records should also be created in the tables of the taxes, vacations and salaries.</a:t>
            </a:r>
            <a:endParaRPr lang="uk-UA" dirty="0" smtClean="0"/>
          </a:p>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30</a:t>
            </a:fld>
            <a:endParaRPr lang="en-US"/>
          </a:p>
        </p:txBody>
      </p:sp>
    </p:spTree>
    <p:extLst>
      <p:ext uri="{BB962C8B-B14F-4D97-AF65-F5344CB8AC3E}">
        <p14:creationId xmlns:p14="http://schemas.microsoft.com/office/powerpoint/2010/main" val="2983977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32</a:t>
            </a:fld>
            <a:endParaRPr lang="en-US"/>
          </a:p>
        </p:txBody>
      </p:sp>
    </p:spTree>
    <p:extLst>
      <p:ext uri="{BB962C8B-B14F-4D97-AF65-F5344CB8AC3E}">
        <p14:creationId xmlns:p14="http://schemas.microsoft.com/office/powerpoint/2010/main" val="1026856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column in a database table is required to have a name and a data type.</a:t>
            </a:r>
          </a:p>
          <a:p>
            <a:endParaRPr lang="en-US" dirty="0" smtClean="0"/>
          </a:p>
          <a:p>
            <a:r>
              <a:rPr lang="en-US" dirty="0" smtClean="0"/>
              <a:t>SQL developers have to decide what types of data will be stored inside each and every table column when creating a SQL table. </a:t>
            </a:r>
          </a:p>
          <a:p>
            <a:r>
              <a:rPr lang="en-US" dirty="0" smtClean="0"/>
              <a:t>The data type is a label and a guideline for SQL to understand what type of data is expected inside of each column, and it also identifies how SQL will interact with the stored data.</a:t>
            </a:r>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33</a:t>
            </a:fld>
            <a:endParaRPr lang="en-US"/>
          </a:p>
        </p:txBody>
      </p:sp>
    </p:spTree>
    <p:extLst>
      <p:ext uri="{BB962C8B-B14F-4D97-AF65-F5344CB8AC3E}">
        <p14:creationId xmlns:p14="http://schemas.microsoft.com/office/powerpoint/2010/main" val="2491865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Database management systems (DBMSs) are specially designed software applications that interact with the user, other applications, and the database itself to capture and analyze data. A general-purpose DBMS is a software system designed to allow the definition, creation, querying, update, and administration of databases. Well-known DBMSs include MySQL, PostgreSQL, Microsoft SQL Server, Oracle, SAP and IBM DB2. A database is not generally portable across different DBMSs, but different DBMSs can interoperate by using standards such as SQL and ODBC or JDBC to allow a single application to work with more than one DBMS. Database management systems are often classified according to the database model that they support; the most popular database systems since the 1980s have all supported the relational model as represented by the SQL language.</a:t>
            </a:r>
            <a:endParaRPr lang="uk-UA" dirty="0" smtClean="0"/>
          </a:p>
          <a:p>
            <a:endParaRPr lang="en-US" dirty="0" smtClean="0"/>
          </a:p>
          <a:p>
            <a:endParaRPr lang="en-US" dirty="0" smtClean="0"/>
          </a:p>
          <a:p>
            <a:r>
              <a:rPr lang="en-US" dirty="0" smtClean="0"/>
              <a:t>References:</a:t>
            </a:r>
          </a:p>
          <a:p>
            <a:r>
              <a:rPr lang="en-US" dirty="0" smtClean="0"/>
              <a:t>http://www.tutorialspoint.com/dbms/</a:t>
            </a:r>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5</a:t>
            </a:fld>
            <a:endParaRPr lang="en-US"/>
          </a:p>
        </p:txBody>
      </p:sp>
    </p:spTree>
    <p:extLst>
      <p:ext uri="{BB962C8B-B14F-4D97-AF65-F5344CB8AC3E}">
        <p14:creationId xmlns:p14="http://schemas.microsoft.com/office/powerpoint/2010/main" val="4239936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data from one object is moved to, compared with, or combined with data from another object, the data may have to be converted from the data type of one object to the data type of the other.</a:t>
            </a:r>
          </a:p>
          <a:p>
            <a:endParaRPr lang="en-US" dirty="0" smtClean="0"/>
          </a:p>
          <a:p>
            <a:r>
              <a:rPr lang="en-US" dirty="0" smtClean="0"/>
              <a:t>Implicit conversions are not visible to the user. SQL Server automatically converts the data from one data type to another. For example, when a </a:t>
            </a:r>
            <a:r>
              <a:rPr lang="en-US" dirty="0" err="1" smtClean="0"/>
              <a:t>smallint</a:t>
            </a:r>
            <a:r>
              <a:rPr lang="en-US" dirty="0" smtClean="0"/>
              <a:t> is compared to an </a:t>
            </a:r>
            <a:r>
              <a:rPr lang="en-US" dirty="0" err="1" smtClean="0"/>
              <a:t>int</a:t>
            </a:r>
            <a:r>
              <a:rPr lang="en-US" dirty="0" smtClean="0"/>
              <a:t>, the </a:t>
            </a:r>
            <a:r>
              <a:rPr lang="en-US" dirty="0" err="1" smtClean="0"/>
              <a:t>smallint</a:t>
            </a:r>
            <a:r>
              <a:rPr lang="en-US" dirty="0" smtClean="0"/>
              <a:t> is implicitly converted to </a:t>
            </a:r>
            <a:r>
              <a:rPr lang="en-US" dirty="0" err="1" smtClean="0"/>
              <a:t>int</a:t>
            </a:r>
            <a:r>
              <a:rPr lang="en-US" dirty="0" smtClean="0"/>
              <a:t> before the comparison proceeds.</a:t>
            </a:r>
          </a:p>
          <a:p>
            <a:r>
              <a:rPr lang="en-US" dirty="0" smtClean="0"/>
              <a:t>GETDATE() implicitly converts to date style 0. SYSDATETIME() implicitly converts to date style 21.</a:t>
            </a:r>
          </a:p>
          <a:p>
            <a:r>
              <a:rPr lang="en-US" dirty="0" smtClean="0"/>
              <a:t>Explicit conversions use the CAST or CONVERT functions.</a:t>
            </a:r>
          </a:p>
          <a:p>
            <a:r>
              <a:rPr lang="en-US" dirty="0" smtClean="0"/>
              <a:t>The </a:t>
            </a:r>
            <a:r>
              <a:rPr lang="en-US" dirty="0" smtClean="0">
                <a:hlinkClick r:id="rId3"/>
              </a:rPr>
              <a:t>CAST and CONVERT</a:t>
            </a:r>
            <a:r>
              <a:rPr lang="en-US" dirty="0" smtClean="0"/>
              <a:t> functions convert a value (a local variable, a column, or another expression) from one data type to another. For example, the following CAST function converts the numeric value of $157.27 into a character string of '157.27': CAST ( $157.27 AS VARCHAR(10) )</a:t>
            </a:r>
          </a:p>
          <a:p>
            <a:endParaRPr lang="en-US" dirty="0" smtClean="0"/>
          </a:p>
          <a:p>
            <a:r>
              <a:rPr lang="en-US" dirty="0" smtClean="0"/>
              <a:t>Use CAST instead of CONVERT if you want Transact-SQL program code to comply with ISO. Use CONVERT instead of CAST to take advantage of the style functionality in CONVERT.</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34</a:t>
            </a:fld>
            <a:endParaRPr lang="en-US"/>
          </a:p>
        </p:txBody>
      </p:sp>
    </p:spTree>
    <p:extLst>
      <p:ext uri="{BB962C8B-B14F-4D97-AF65-F5344CB8AC3E}">
        <p14:creationId xmlns:p14="http://schemas.microsoft.com/office/powerpoint/2010/main" val="1068562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7</a:t>
            </a:fld>
            <a:endParaRPr lang="en-US"/>
          </a:p>
        </p:txBody>
      </p:sp>
    </p:spTree>
    <p:extLst>
      <p:ext uri="{BB962C8B-B14F-4D97-AF65-F5344CB8AC3E}">
        <p14:creationId xmlns:p14="http://schemas.microsoft.com/office/powerpoint/2010/main" val="4105659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9</a:t>
            </a:fld>
            <a:endParaRPr lang="en-US"/>
          </a:p>
        </p:txBody>
      </p:sp>
    </p:spTree>
    <p:extLst>
      <p:ext uri="{BB962C8B-B14F-4D97-AF65-F5344CB8AC3E}">
        <p14:creationId xmlns:p14="http://schemas.microsoft.com/office/powerpoint/2010/main" val="3414571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10</a:t>
            </a:fld>
            <a:endParaRPr lang="en-US"/>
          </a:p>
        </p:txBody>
      </p:sp>
    </p:spTree>
    <p:extLst>
      <p:ext uri="{BB962C8B-B14F-4D97-AF65-F5344CB8AC3E}">
        <p14:creationId xmlns:p14="http://schemas.microsoft.com/office/powerpoint/2010/main" val="3701133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popular data model in DBMS is Relational Model. It is more scientific model then others. This model is based on first-order predicate logic and defines table as an n-</a:t>
            </a:r>
            <a:r>
              <a:rPr lang="en-US" dirty="0" err="1" smtClean="0"/>
              <a:t>ary</a:t>
            </a:r>
            <a:r>
              <a:rPr lang="en-US" dirty="0" smtClean="0"/>
              <a:t> relation.</a:t>
            </a:r>
          </a:p>
          <a:p>
            <a:endParaRPr lang="en-US" dirty="0" smtClean="0"/>
          </a:p>
          <a:p>
            <a:r>
              <a:rPr lang="en-US" dirty="0" smtClean="0"/>
              <a:t>The main highlights of this model are:</a:t>
            </a:r>
          </a:p>
          <a:p>
            <a:pPr marL="171450" indent="-171450">
              <a:buFont typeface="Arial" panose="020B0604020202020204" pitchFamily="34" charset="0"/>
              <a:buChar char="•"/>
            </a:pPr>
            <a:r>
              <a:rPr lang="en-US" dirty="0" smtClean="0"/>
              <a:t>Data is stored in tables called relations.</a:t>
            </a:r>
          </a:p>
          <a:p>
            <a:pPr marL="171450" indent="-171450">
              <a:buFont typeface="Arial" panose="020B0604020202020204" pitchFamily="34" charset="0"/>
              <a:buChar char="•"/>
            </a:pPr>
            <a:r>
              <a:rPr lang="en-US" dirty="0" smtClean="0"/>
              <a:t>Relations can be normalized.</a:t>
            </a:r>
          </a:p>
          <a:p>
            <a:pPr marL="171450" indent="-171450">
              <a:buFont typeface="Arial" panose="020B0604020202020204" pitchFamily="34" charset="0"/>
              <a:buChar char="•"/>
            </a:pPr>
            <a:r>
              <a:rPr lang="en-US" dirty="0" smtClean="0"/>
              <a:t>In normalized relations, values saved are atomic values.</a:t>
            </a:r>
          </a:p>
          <a:p>
            <a:pPr marL="171450" indent="-171450">
              <a:buFont typeface="Arial" panose="020B0604020202020204" pitchFamily="34" charset="0"/>
              <a:buChar char="•"/>
            </a:pPr>
            <a:r>
              <a:rPr lang="en-US" dirty="0" smtClean="0"/>
              <a:t>Each row in relation contains unique value</a:t>
            </a:r>
          </a:p>
          <a:p>
            <a:pPr marL="171450" indent="-171450">
              <a:buFont typeface="Arial" panose="020B0604020202020204" pitchFamily="34" charset="0"/>
              <a:buChar char="•"/>
            </a:pPr>
            <a:r>
              <a:rPr lang="en-US" dirty="0" smtClean="0"/>
              <a:t>Each column in relation contains values from a same domain.</a:t>
            </a:r>
          </a:p>
          <a:p>
            <a:r>
              <a:rPr lang="en-US" dirty="0" smtClean="0"/>
              <a:t>Relational Model is explained </a:t>
            </a:r>
            <a:r>
              <a:rPr lang="en-US" dirty="0" smtClean="0">
                <a:hlinkClick r:id="rId3"/>
              </a:rPr>
              <a:t>here</a:t>
            </a:r>
            <a:r>
              <a:rPr lang="en-US" dirty="0" smtClean="0"/>
              <a:t>.</a:t>
            </a:r>
          </a:p>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11</a:t>
            </a:fld>
            <a:endParaRPr lang="en-US"/>
          </a:p>
        </p:txBody>
      </p:sp>
    </p:spTree>
    <p:extLst>
      <p:ext uri="{BB962C8B-B14F-4D97-AF65-F5344CB8AC3E}">
        <p14:creationId xmlns:p14="http://schemas.microsoft.com/office/powerpoint/2010/main" val="3414571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relational database management systems</a:t>
            </a:r>
            <a:endParaRPr lang="uk-UA" baseline="0" dirty="0" smtClean="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12</a:t>
            </a:fld>
            <a:endParaRPr lang="en-US"/>
          </a:p>
        </p:txBody>
      </p:sp>
    </p:spTree>
    <p:extLst>
      <p:ext uri="{BB962C8B-B14F-4D97-AF65-F5344CB8AC3E}">
        <p14:creationId xmlns:p14="http://schemas.microsoft.com/office/powerpoint/2010/main" val="3533949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13</a:t>
            </a:fld>
            <a:endParaRPr lang="en-US"/>
          </a:p>
        </p:txBody>
      </p:sp>
    </p:spTree>
    <p:extLst>
      <p:ext uri="{BB962C8B-B14F-4D97-AF65-F5344CB8AC3E}">
        <p14:creationId xmlns:p14="http://schemas.microsoft.com/office/powerpoint/2010/main" val="2070816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b="1"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14</a:t>
            </a:fld>
            <a:endParaRPr lang="en-US"/>
          </a:p>
        </p:txBody>
      </p:sp>
    </p:spTree>
    <p:extLst>
      <p:ext uri="{BB962C8B-B14F-4D97-AF65-F5344CB8AC3E}">
        <p14:creationId xmlns:p14="http://schemas.microsoft.com/office/powerpoint/2010/main" val="3311984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230400" y="1447800"/>
            <a:ext cx="8229600" cy="4525963"/>
          </a:xfrm>
          <a:prstGeom prst="rect">
            <a:avLst/>
          </a:prstGeom>
        </p:spPr>
        <p:txBody>
          <a:bodyPr vert="horz" lIns="91440" tIns="45720" rIns="91440" bIns="45720"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6"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7" name="Title 3"/>
          <p:cNvSpPr>
            <a:spLocks noGrp="1"/>
          </p:cNvSpPr>
          <p:nvPr>
            <p:ph type="title"/>
          </p:nvPr>
        </p:nvSpPr>
        <p:spPr>
          <a:xfrm>
            <a:off x="230400" y="0"/>
            <a:ext cx="82296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smtClean="0"/>
              <a:t>Click to edit Master title style</a:t>
            </a:r>
            <a:endParaRPr lang="uk-UA"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17E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2590800"/>
            <a:ext cx="7772400" cy="1362075"/>
          </a:xfrm>
        </p:spPr>
        <p:txBody>
          <a:bodyPr vert="horz" lIns="91440" tIns="45720" rIns="91440" bIns="45720" rtlCol="0" anchor="ctr">
            <a:noAutofit/>
          </a:bodyPr>
          <a:lstStyle>
            <a:lvl1pPr algn="ctr">
              <a:defRPr lang="en-US" sz="4400" cap="none" baseline="0" dirty="0">
                <a:latin typeface="Segoe UI" pitchFamily="34"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40931555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s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2"/>
          <p:cNvSpPr>
            <a:spLocks noGrp="1"/>
          </p:cNvSpPr>
          <p:nvPr>
            <p:ph idx="11"/>
          </p:nvPr>
        </p:nvSpPr>
        <p:spPr>
          <a:xfrm>
            <a:off x="4802400" y="0"/>
            <a:ext cx="4345200" cy="6858000"/>
          </a:xfrm>
          <a:prstGeom prst="rect">
            <a:avLst/>
          </a:prstGeom>
          <a:solidFill>
            <a:schemeClr val="bg1"/>
          </a:solidFill>
        </p:spPr>
        <p:txBody>
          <a:bodyPr vert="horz" lIns="91440" tIns="252000" rIns="91440" bIns="45720" rtlCol="0">
            <a:normAutofit/>
          </a:bodyPr>
          <a:lstStyle>
            <a:lvl1pPr>
              <a:defRPr sz="2400" baseline="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354127856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One Columns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2"/>
          <p:cNvSpPr>
            <a:spLocks noGrp="1"/>
          </p:cNvSpPr>
          <p:nvPr>
            <p:ph idx="11"/>
          </p:nvPr>
        </p:nvSpPr>
        <p:spPr>
          <a:xfrm>
            <a:off x="4800600" y="0"/>
            <a:ext cx="4343400" cy="6858000"/>
          </a:xfrm>
          <a:prstGeom prst="rect">
            <a:avLst/>
          </a:prstGeom>
          <a:solidFill>
            <a:schemeClr val="bg1"/>
          </a:solidFill>
        </p:spPr>
        <p:txBody>
          <a:bodyPr vert="horz" lIns="91440" tIns="25200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125445712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One Columns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2"/>
          <p:cNvSpPr>
            <a:spLocks noGrp="1"/>
          </p:cNvSpPr>
          <p:nvPr>
            <p:ph idx="11"/>
          </p:nvPr>
        </p:nvSpPr>
        <p:spPr>
          <a:xfrm>
            <a:off x="4800600" y="0"/>
            <a:ext cx="4343400" cy="6858000"/>
          </a:xfrm>
          <a:prstGeom prst="rect">
            <a:avLst/>
          </a:prstGeom>
          <a:solidFill>
            <a:schemeClr val="bg1"/>
          </a:solidFill>
        </p:spPr>
        <p:txBody>
          <a:bodyPr vert="horz" lIns="91440" tIns="252000" rIns="91440" bIns="45720" rtlCol="0">
            <a:normAutofit/>
          </a:bodyPr>
          <a:lstStyle>
            <a:lvl1pPr>
              <a:defRPr sz="2400" baseline="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298409820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0" y="5181600"/>
            <a:ext cx="9136380" cy="914400"/>
          </a:xfrm>
          <a:solidFill>
            <a:srgbClr val="017EB8"/>
          </a:solidFill>
        </p:spPr>
        <p:txBody>
          <a:bodyPr vert="horz" lIns="360000" tIns="45720" rIns="91440" bIns="45720" rtlCol="0" anchor="ctr">
            <a:noAutofit/>
          </a:bodyPr>
          <a:lstStyle>
            <a:lvl1pPr>
              <a:defRPr lang="en-US" sz="4400" cap="none" baseline="0" dirty="0">
                <a:solidFill>
                  <a:schemeClr val="bg1"/>
                </a:solidFill>
                <a:latin typeface="Segoe UI" pitchFamily="34" charset="0"/>
              </a:defRPr>
            </a:lvl1pPr>
          </a:lstStyle>
          <a:p>
            <a:pPr lvl="0"/>
            <a:endParaRPr lang="en-US" dirty="0"/>
          </a:p>
        </p:txBody>
      </p:sp>
    </p:spTree>
    <p:extLst>
      <p:ext uri="{BB962C8B-B14F-4D97-AF65-F5344CB8AC3E}">
        <p14:creationId xmlns:p14="http://schemas.microsoft.com/office/powerpoint/2010/main" val="73511766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with 3 columns">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2362200"/>
            <a:ext cx="8382000" cy="1447800"/>
          </a:xfrm>
        </p:spPr>
        <p:txBody>
          <a:bodyPr vert="horz" lIns="91440" tIns="45720" rIns="91440" bIns="45720" rtlCol="0" anchor="ctr">
            <a:noAutofit/>
          </a:bodyPr>
          <a:lstStyle>
            <a:lvl1pPr algn="ctr">
              <a:defRPr lang="en-US" sz="4800" cap="none" baseline="0" dirty="0">
                <a:solidFill>
                  <a:schemeClr val="bg1"/>
                </a:solidFill>
                <a:latin typeface="Segoe UI" pitchFamily="34" charset="0"/>
              </a:defRPr>
            </a:lvl1pPr>
          </a:lstStyle>
          <a:p>
            <a:pPr lvl="0"/>
            <a:endParaRPr lang="en-US" dirty="0"/>
          </a:p>
        </p:txBody>
      </p:sp>
      <p:sp>
        <p:nvSpPr>
          <p:cNvPr id="2" name="TextBox 1"/>
          <p:cNvSpPr txBox="1"/>
          <p:nvPr userDrawn="1"/>
        </p:nvSpPr>
        <p:spPr>
          <a:xfrm>
            <a:off x="2743200" y="4953000"/>
            <a:ext cx="1600200" cy="1371600"/>
          </a:xfrm>
          <a:prstGeom prst="rect">
            <a:avLst/>
          </a:prstGeom>
        </p:spPr>
        <p:txBody>
          <a:bodyPr vert="horz" wrap="square" lIns="91440" tIns="45720" rIns="91440" bIns="45720" rtlCol="0">
            <a:normAutofit/>
          </a:bodyPr>
          <a:lstStyle/>
          <a:p>
            <a:pPr marL="0" indent="0">
              <a:buFont typeface="Arial" panose="020B0604020202020204" pitchFamily="34" charset="0"/>
              <a:buNone/>
            </a:pPr>
            <a:endParaRPr lang="uk-UA" smtClean="0"/>
          </a:p>
        </p:txBody>
      </p:sp>
      <p:sp>
        <p:nvSpPr>
          <p:cNvPr id="6" name="Text Placeholder 5"/>
          <p:cNvSpPr>
            <a:spLocks noGrp="1"/>
          </p:cNvSpPr>
          <p:nvPr>
            <p:ph type="body" sz="quarter" idx="13" hasCustomPrompt="1"/>
          </p:nvPr>
        </p:nvSpPr>
        <p:spPr>
          <a:xfrm>
            <a:off x="6934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6" name="Text Placeholder 5"/>
          <p:cNvSpPr>
            <a:spLocks noGrp="1"/>
          </p:cNvSpPr>
          <p:nvPr>
            <p:ph type="body" sz="quarter" idx="14" hasCustomPrompt="1"/>
          </p:nvPr>
        </p:nvSpPr>
        <p:spPr>
          <a:xfrm>
            <a:off x="4775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7" name="Text Placeholder 5"/>
          <p:cNvSpPr>
            <a:spLocks noGrp="1"/>
          </p:cNvSpPr>
          <p:nvPr>
            <p:ph type="body" sz="quarter" idx="15" hasCustomPrompt="1"/>
          </p:nvPr>
        </p:nvSpPr>
        <p:spPr>
          <a:xfrm>
            <a:off x="2616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8" name="Text Placeholder 5"/>
          <p:cNvSpPr>
            <a:spLocks noGrp="1"/>
          </p:cNvSpPr>
          <p:nvPr>
            <p:ph type="body" sz="quarter" idx="16" hasCustomPrompt="1"/>
          </p:nvPr>
        </p:nvSpPr>
        <p:spPr>
          <a:xfrm>
            <a:off x="457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Tree>
    <p:extLst>
      <p:ext uri="{BB962C8B-B14F-4D97-AF65-F5344CB8AC3E}">
        <p14:creationId xmlns:p14="http://schemas.microsoft.com/office/powerpoint/2010/main" val="350580250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a:lum/>
          </a:blip>
          <a:srcRect/>
          <a:stretch>
            <a:fillRect l="-3000" r="-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6"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baseline="0" dirty="0">
                <a:solidFill>
                  <a:srgbClr val="75BEE9"/>
                </a:solidFill>
              </a:defRPr>
            </a:lvl1pPr>
          </a:lstStyle>
          <a:p>
            <a:pPr marL="0" lvl="0" indent="0">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5"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163576752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04800" y="2514600"/>
            <a:ext cx="1981200" cy="1981200"/>
          </a:xfrm>
        </p:spPr>
        <p:txBody>
          <a:bodyPr/>
          <a:lstStyle/>
          <a:p>
            <a:endParaRPr lang="uk-UA"/>
          </a:p>
        </p:txBody>
      </p:sp>
      <p:sp>
        <p:nvSpPr>
          <p:cNvPr id="5"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7"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339329513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8" name="Title 1"/>
          <p:cNvSpPr>
            <a:spLocks noGrp="1"/>
          </p:cNvSpPr>
          <p:nvPr>
            <p:ph type="ctrTitle"/>
          </p:nvPr>
        </p:nvSpPr>
        <p:spPr>
          <a:xfrm>
            <a:off x="304800" y="1828800"/>
            <a:ext cx="4495800" cy="1447800"/>
          </a:xfrm>
        </p:spPr>
        <p:txBody>
          <a:bodyPr vert="horz" lIns="91440" tIns="45720" rIns="91440" bIns="45720" rtlCol="0" anchor="ctr">
            <a:noAutofit/>
          </a:bodyPr>
          <a:lstStyle>
            <a:lvl1pPr>
              <a:defRPr lang="en-US" sz="4400" cap="none" baseline="0" dirty="0">
                <a:latin typeface="Segoe UI" pitchFamily="34" charset="0"/>
              </a:defRPr>
            </a:lvl1pPr>
          </a:lstStyle>
          <a:p>
            <a:pPr lvl="0"/>
            <a:endParaRPr lang="en-US" dirty="0"/>
          </a:p>
        </p:txBody>
      </p:sp>
      <p:sp>
        <p:nvSpPr>
          <p:cNvPr id="9" name="Subtitle 2"/>
          <p:cNvSpPr>
            <a:spLocks noGrp="1"/>
          </p:cNvSpPr>
          <p:nvPr>
            <p:ph type="subTitle" idx="1"/>
          </p:nvPr>
        </p:nvSpPr>
        <p:spPr>
          <a:xfrm>
            <a:off x="419100" y="4953000"/>
            <a:ext cx="3877408" cy="762000"/>
          </a:xfrm>
        </p:spPr>
        <p:txBody>
          <a:bodyPr vert="horz" lIns="91440" tIns="45720" rIns="91440" bIns="45720" rtlCol="0">
            <a:normAutofit/>
          </a:bodyPr>
          <a:lstStyle>
            <a:lvl1pPr marL="0" indent="0">
              <a:defRPr lang="en-US" sz="2400" dirty="0">
                <a:solidFill>
                  <a:srgbClr val="75BEE9"/>
                </a:solidFill>
              </a:defRPr>
            </a:lvl1pPr>
          </a:lstStyle>
          <a:p>
            <a:pPr marL="0" lvl="0" indent="0">
              <a:buNone/>
            </a:pPr>
            <a:endParaRPr lang="en-US" dirty="0"/>
          </a:p>
        </p:txBody>
      </p:sp>
      <p:sp>
        <p:nvSpPr>
          <p:cNvPr id="5" name="Picture Placeholder 4"/>
          <p:cNvSpPr>
            <a:spLocks noGrp="1"/>
          </p:cNvSpPr>
          <p:nvPr>
            <p:ph type="pic" sz="quarter" idx="10"/>
          </p:nvPr>
        </p:nvSpPr>
        <p:spPr>
          <a:xfrm>
            <a:off x="5029200" y="0"/>
            <a:ext cx="3733800" cy="6858000"/>
          </a:xfrm>
        </p:spPr>
        <p:txBody>
          <a:bodyPr/>
          <a:lstStyle>
            <a:lvl1pPr marL="0" indent="0" algn="ctr">
              <a:buNone/>
              <a:defRPr/>
            </a:lvl1pPr>
          </a:lstStyle>
          <a:p>
            <a:endParaRPr lang="uk-UA"/>
          </a:p>
        </p:txBody>
      </p:sp>
    </p:spTree>
    <p:extLst>
      <p:ext uri="{BB962C8B-B14F-4D97-AF65-F5344CB8AC3E}">
        <p14:creationId xmlns:p14="http://schemas.microsoft.com/office/powerpoint/2010/main" val="19636380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w/o logo)">
    <p:bg>
      <p:bgPr>
        <a:solidFill>
          <a:srgbClr val="017EB8"/>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5"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322546509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Layout (w/o bullets)">
    <p:spTree>
      <p:nvGrpSpPr>
        <p:cNvPr id="1" name=""/>
        <p:cNvGrpSpPr/>
        <p:nvPr/>
      </p:nvGrpSpPr>
      <p:grpSpPr>
        <a:xfrm>
          <a:off x="0" y="0"/>
          <a:ext cx="0" cy="0"/>
          <a:chOff x="0" y="0"/>
          <a:chExt cx="0" cy="0"/>
        </a:xfrm>
      </p:grpSpPr>
      <p:sp>
        <p:nvSpPr>
          <p:cNvPr id="7" name="Text Placeholder 2"/>
          <p:cNvSpPr>
            <a:spLocks noGrp="1"/>
          </p:cNvSpPr>
          <p:nvPr>
            <p:ph idx="1" hasCustomPrompt="1"/>
          </p:nvPr>
        </p:nvSpPr>
        <p:spPr>
          <a:xfrm>
            <a:off x="228600" y="1447800"/>
            <a:ext cx="8229600" cy="4525963"/>
          </a:xfrm>
          <a:prstGeom prst="rect">
            <a:avLst/>
          </a:prstGeom>
        </p:spPr>
        <p:txBody>
          <a:bodyPr vert="horz" lIns="91440" tIns="45720" rIns="91440" bIns="45720" rtlCol="0">
            <a:normAutofit/>
          </a:bodyPr>
          <a:lstStyle>
            <a:lvl1pPr marL="0" indent="0">
              <a:buNone/>
              <a:defRPr sz="3200" baseline="0">
                <a:solidFill>
                  <a:schemeClr val="tx1">
                    <a:lumMod val="75000"/>
                    <a:lumOff val="25000"/>
                  </a:schemeClr>
                </a:solidFill>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smtClean="0"/>
              <a:t>Click to add text</a:t>
            </a:r>
            <a:endParaRPr lang="en-US" dirty="0"/>
          </a:p>
        </p:txBody>
      </p:sp>
      <p:sp>
        <p:nvSpPr>
          <p:cNvPr id="4" name="Title 3"/>
          <p:cNvSpPr>
            <a:spLocks noGrp="1"/>
          </p:cNvSpPr>
          <p:nvPr>
            <p:ph type="title"/>
          </p:nvPr>
        </p:nvSpPr>
        <p:spPr>
          <a:xfrm>
            <a:off x="2286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0"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2"/>
          <p:cNvSpPr>
            <a:spLocks noGrp="1"/>
          </p:cNvSpPr>
          <p:nvPr>
            <p:ph idx="10"/>
          </p:nvPr>
        </p:nvSpPr>
        <p:spPr>
          <a:xfrm>
            <a:off x="230400" y="1450102"/>
            <a:ext cx="3886200" cy="4493498"/>
          </a:xfrm>
          <a:prstGeom prst="rect">
            <a:avLst/>
          </a:prstGeom>
        </p:spPr>
        <p:txBody>
          <a:bodyPr vert="horz" lIns="91440" tIns="4572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
        <p:nvSpPr>
          <p:cNvPr id="7"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9" name="Title 3"/>
          <p:cNvSpPr>
            <a:spLocks noGrp="1"/>
          </p:cNvSpPr>
          <p:nvPr>
            <p:ph type="title"/>
          </p:nvPr>
        </p:nvSpPr>
        <p:spPr>
          <a:xfrm>
            <a:off x="2304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1" name="Text Placeholder 2"/>
          <p:cNvSpPr>
            <a:spLocks noGrp="1"/>
          </p:cNvSpPr>
          <p:nvPr>
            <p:ph idx="11"/>
          </p:nvPr>
        </p:nvSpPr>
        <p:spPr>
          <a:xfrm>
            <a:off x="4800600" y="1450102"/>
            <a:ext cx="3886200" cy="4493498"/>
          </a:xfrm>
          <a:prstGeom prst="rect">
            <a:avLst/>
          </a:prstGeom>
        </p:spPr>
        <p:txBody>
          <a:bodyPr vert="horz" lIns="91440" tIns="4572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43494894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One Column Layout">
    <p:spTree>
      <p:nvGrpSpPr>
        <p:cNvPr id="1" name=""/>
        <p:cNvGrpSpPr/>
        <p:nvPr/>
      </p:nvGrpSpPr>
      <p:grpSpPr>
        <a:xfrm>
          <a:off x="0" y="0"/>
          <a:ext cx="0" cy="0"/>
          <a:chOff x="0" y="0"/>
          <a:chExt cx="0" cy="0"/>
        </a:xfrm>
      </p:grpSpPr>
      <p:sp>
        <p:nvSpPr>
          <p:cNvPr id="4" name="Title 3"/>
          <p:cNvSpPr>
            <a:spLocks noGrp="1"/>
          </p:cNvSpPr>
          <p:nvPr>
            <p:ph type="title"/>
          </p:nvPr>
        </p:nvSpPr>
        <p:spPr>
          <a:xfrm>
            <a:off x="2304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0"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Tree>
    <p:extLst>
      <p:ext uri="{BB962C8B-B14F-4D97-AF65-F5344CB8AC3E}">
        <p14:creationId xmlns:p14="http://schemas.microsoft.com/office/powerpoint/2010/main" val="210736952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r="-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0400" y="0"/>
            <a:ext cx="8229600" cy="914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3" name="Text Placeholder 2"/>
          <p:cNvSpPr>
            <a:spLocks noGrp="1"/>
          </p:cNvSpPr>
          <p:nvPr>
            <p:ph type="body" idx="1"/>
          </p:nvPr>
        </p:nvSpPr>
        <p:spPr>
          <a:xfrm>
            <a:off x="230400" y="1447800"/>
            <a:ext cx="8229600" cy="4525963"/>
          </a:xfrm>
          <a:prstGeom prst="rect">
            <a:avLst/>
          </a:prstGeom>
        </p:spPr>
        <p:txBody>
          <a:bodyPr vert="horz" lIns="91440" tIns="45720" rIns="91440" bIns="45720" rtlCol="0">
            <a:normAutofit/>
          </a:body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
        <p:nvSpPr>
          <p:cNvPr id="6" name="Slide Number Placeholder 5"/>
          <p:cNvSpPr>
            <a:spLocks noGrp="1"/>
          </p:cNvSpPr>
          <p:nvPr>
            <p:ph type="sldNum" sz="quarter" idx="4"/>
          </p:nvPr>
        </p:nvSpPr>
        <p:spPr>
          <a:xfrm>
            <a:off x="6858000" y="6446837"/>
            <a:ext cx="2133600" cy="365125"/>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5" name="Content Placeholder 2"/>
          <p:cNvSpPr txBox="1">
            <a:spLocks/>
          </p:cNvSpPr>
          <p:nvPr userDrawn="1"/>
        </p:nvSpPr>
        <p:spPr>
          <a:xfrm>
            <a:off x="1905000" y="6324600"/>
            <a:ext cx="3048000" cy="304800"/>
          </a:xfrm>
          <a:prstGeom prst="rect">
            <a:avLst/>
          </a:prstGeom>
        </p:spPr>
        <p:txBody>
          <a:bodyPr>
            <a:normAutofit/>
          </a:bodyPr>
          <a:lstStyle>
            <a:lvl1pPr marL="0" indent="0" algn="l" defTabSz="914400" rtl="0" eaLnBrk="1" latinLnBrk="0" hangingPunct="1">
              <a:spcBef>
                <a:spcPct val="20000"/>
              </a:spcBef>
              <a:buClr>
                <a:srgbClr val="017EB8"/>
              </a:buClr>
              <a:buFont typeface="Wingdings" panose="05000000000000000000" pitchFamily="2" charset="2"/>
              <a:buNone/>
              <a:defRPr sz="1400" kern="1200">
                <a:solidFill>
                  <a:schemeClr val="tx1"/>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rgbClr val="017EB8"/>
              </a:buClr>
              <a:buFont typeface="Wingdings" panose="05000000000000000000" pitchFamily="2" charset="2"/>
              <a:buChar char="§"/>
              <a:defRPr sz="2800" kern="1200">
                <a:solidFill>
                  <a:schemeClr val="tx1"/>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rgbClr val="017EB8"/>
              </a:buClr>
              <a:buFont typeface="Wingdings" panose="05000000000000000000" pitchFamily="2" charset="2"/>
              <a:buChar char="§"/>
              <a:defRPr sz="2400" kern="1200">
                <a:solidFill>
                  <a:schemeClr val="tx1"/>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mtClean="0"/>
          </a:p>
          <a:p>
            <a:endParaRPr lang="uk-UA"/>
          </a:p>
        </p:txBody>
      </p:sp>
    </p:spTree>
  </p:cSld>
  <p:clrMap bg1="lt1" tx1="dk1" bg2="lt2" tx2="dk2" accent1="accent1" accent2="accent2" accent3="accent3" accent4="accent4" accent5="accent5" accent6="accent6" hlink="hlink" folHlink="folHlink"/>
  <p:sldLayoutIdLst>
    <p:sldLayoutId id="2147483650" r:id="rId1"/>
    <p:sldLayoutId id="2147483649" r:id="rId2"/>
    <p:sldLayoutId id="2147483712" r:id="rId3"/>
    <p:sldLayoutId id="2147483713" r:id="rId4"/>
    <p:sldLayoutId id="2147483661" r:id="rId5"/>
    <p:sldLayoutId id="2147483709" r:id="rId6"/>
    <p:sldLayoutId id="2147483655" r:id="rId7"/>
    <p:sldLayoutId id="2147483674" r:id="rId8"/>
    <p:sldLayoutId id="2147483711" r:id="rId9"/>
    <p:sldLayoutId id="2147483675" r:id="rId10"/>
    <p:sldLayoutId id="2147483721" r:id="rId11"/>
    <p:sldLayoutId id="2147483723" r:id="rId12"/>
    <p:sldLayoutId id="2147483722" r:id="rId13"/>
    <p:sldLayoutId id="2147483725" r:id="rId14"/>
    <p:sldLayoutId id="2147483726" r:id="rId15"/>
  </p:sldLayoutIdLst>
  <p:timing>
    <p:tnLst>
      <p:par>
        <p:cTn id="1" dur="indefinite" restart="never" nodeType="tmRoot"/>
      </p:par>
    </p:tnLst>
  </p:timing>
  <p:hf hdr="0" dt="0"/>
  <p:txStyles>
    <p:titleStyle>
      <a:lvl1pPr algn="l" defTabSz="0" rtl="0" eaLnBrk="1" latinLnBrk="0" hangingPunct="1">
        <a:spcBef>
          <a:spcPct val="0"/>
        </a:spcBef>
        <a:buNone/>
        <a:defRPr lang="en-US" sz="4000" b="0" kern="1200" baseline="0" dirty="0" smtClean="0">
          <a:solidFill>
            <a:srgbClr val="017EB8"/>
          </a:solidFill>
          <a:latin typeface="Segoe UI" panose="020B0502040204020203" pitchFamily="34" charset="0"/>
          <a:ea typeface="Segoe UI" pitchFamily="34" charset="0"/>
          <a:cs typeface="Segoe UI" pitchFamily="34" charset="0"/>
        </a:defRPr>
      </a:lvl1pPr>
    </p:titleStyle>
    <p:body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rgbClr val="017EB8"/>
        </a:buClr>
        <a:buFont typeface="Wingdings" panose="05000000000000000000" pitchFamily="2" charset="2"/>
        <a:buChar char="§"/>
        <a:defRPr lang="en-US" sz="2800" kern="1200" baseline="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rgbClr val="017EB8"/>
        </a:buClr>
        <a:buFont typeface="Wingdings" panose="05000000000000000000" pitchFamily="2" charset="2"/>
        <a:buChar char="§"/>
        <a:defRPr lang="en-US" sz="2400" kern="1200" baseline="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dirty="0" smtClean="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www.softserveinc.com/" TargetMode="External"/><Relationship Id="rId2" Type="http://schemas.openxmlformats.org/officeDocument/2006/relationships/hyperlink" Target="mailto:info@softserveinc.com" TargetMode="Externa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gi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1000" y="2133600"/>
            <a:ext cx="4572000" cy="1447800"/>
          </a:xfrm>
        </p:spPr>
        <p:txBody>
          <a:bodyPr/>
          <a:lstStyle/>
          <a:p>
            <a:r>
              <a:rPr lang="en-US" dirty="0" smtClean="0">
                <a:solidFill>
                  <a:schemeClr val="bg1"/>
                </a:solidFill>
              </a:rPr>
              <a:t>Database Management System</a:t>
            </a:r>
            <a:endParaRPr lang="en-US" dirty="0">
              <a:solidFill>
                <a:schemeClr val="bg1"/>
              </a:solidFill>
            </a:endParaRPr>
          </a:p>
        </p:txBody>
      </p:sp>
      <p:sp>
        <p:nvSpPr>
          <p:cNvPr id="7" name="Subtitle 6"/>
          <p:cNvSpPr>
            <a:spLocks noGrp="1"/>
          </p:cNvSpPr>
          <p:nvPr>
            <p:ph type="subTitle" idx="1"/>
          </p:nvPr>
        </p:nvSpPr>
        <p:spPr>
          <a:xfrm>
            <a:off x="419100" y="4953000"/>
            <a:ext cx="3877408" cy="1371600"/>
          </a:xfrm>
        </p:spPr>
        <p:txBody>
          <a:bodyPr>
            <a:noAutofit/>
          </a:bodyPr>
          <a:lstStyle/>
          <a:p>
            <a:r>
              <a:rPr lang="en-US" dirty="0" smtClean="0"/>
              <a:t>October 2014, </a:t>
            </a:r>
            <a:br>
              <a:rPr lang="en-US" dirty="0" smtClean="0"/>
            </a:br>
            <a:r>
              <a:rPr lang="en-US" dirty="0" smtClean="0"/>
              <a:t> Reviewed: July 2015 </a:t>
            </a:r>
            <a:endParaRPr lang="en-US" dirty="0"/>
          </a:p>
          <a:p>
            <a:endParaRPr lang="en-US" dirty="0"/>
          </a:p>
        </p:txBody>
      </p:sp>
    </p:spTree>
    <p:extLst>
      <p:ext uri="{BB962C8B-B14F-4D97-AF65-F5344CB8AC3E}">
        <p14:creationId xmlns:p14="http://schemas.microsoft.com/office/powerpoint/2010/main" val="1471186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10</a:t>
            </a:fld>
            <a:endParaRPr lang="uk-UA"/>
          </a:p>
        </p:txBody>
      </p:sp>
      <p:sp>
        <p:nvSpPr>
          <p:cNvPr id="4" name="Title 3"/>
          <p:cNvSpPr>
            <a:spLocks noGrp="1"/>
          </p:cNvSpPr>
          <p:nvPr>
            <p:ph type="title"/>
          </p:nvPr>
        </p:nvSpPr>
        <p:spPr/>
        <p:txBody>
          <a:bodyPr/>
          <a:lstStyle/>
          <a:p>
            <a:r>
              <a:rPr lang="en-US" dirty="0" smtClean="0"/>
              <a:t>Database models</a:t>
            </a:r>
            <a:endParaRPr lang="uk-UA" dirty="0"/>
          </a:p>
        </p:txBody>
      </p:sp>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259632" y="1052736"/>
            <a:ext cx="6961148" cy="5009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64932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11</a:t>
            </a:fld>
            <a:endParaRPr lang="uk-UA"/>
          </a:p>
        </p:txBody>
      </p:sp>
      <p:sp>
        <p:nvSpPr>
          <p:cNvPr id="4" name="Title 3"/>
          <p:cNvSpPr>
            <a:spLocks noGrp="1"/>
          </p:cNvSpPr>
          <p:nvPr>
            <p:ph type="title"/>
          </p:nvPr>
        </p:nvSpPr>
        <p:spPr/>
        <p:txBody>
          <a:bodyPr>
            <a:normAutofit/>
          </a:bodyPr>
          <a:lstStyle/>
          <a:p>
            <a:r>
              <a:rPr lang="en-US" dirty="0" smtClean="0"/>
              <a:t>Relational </a:t>
            </a:r>
            <a:r>
              <a:rPr lang="en-US" dirty="0" smtClean="0"/>
              <a:t>model</a:t>
            </a:r>
            <a:endParaRPr lang="uk-UA" dirty="0"/>
          </a:p>
        </p:txBody>
      </p:sp>
      <p:sp>
        <p:nvSpPr>
          <p:cNvPr id="5" name="Content Placeholder 2"/>
          <p:cNvSpPr>
            <a:spLocks noGrp="1"/>
          </p:cNvSpPr>
          <p:nvPr>
            <p:ph idx="1"/>
          </p:nvPr>
        </p:nvSpPr>
        <p:spPr>
          <a:xfrm>
            <a:off x="381000" y="1143000"/>
            <a:ext cx="8229600" cy="5029200"/>
          </a:xfrm>
        </p:spPr>
        <p:txBody>
          <a:bodyPr>
            <a:normAutofit/>
          </a:bodyPr>
          <a:lstStyle/>
          <a:p>
            <a:pPr marL="171450" indent="-171450"/>
            <a:r>
              <a:rPr lang="en-US" dirty="0"/>
              <a:t>Data is stored in tables called relations.</a:t>
            </a:r>
          </a:p>
          <a:p>
            <a:pPr marL="171450" indent="-171450"/>
            <a:r>
              <a:rPr lang="en-US" dirty="0"/>
              <a:t>Relations can be normalized.</a:t>
            </a:r>
          </a:p>
          <a:p>
            <a:pPr marL="171450" indent="-171450"/>
            <a:r>
              <a:rPr lang="en-US" dirty="0"/>
              <a:t>In normalized relations, values saved are atomic values.</a:t>
            </a:r>
          </a:p>
          <a:p>
            <a:pPr marL="171450" indent="-171450"/>
            <a:r>
              <a:rPr lang="en-US" dirty="0"/>
              <a:t>Each row in relation contains unique value</a:t>
            </a:r>
          </a:p>
          <a:p>
            <a:pPr marL="171450" indent="-171450"/>
            <a:r>
              <a:rPr lang="en-US" dirty="0"/>
              <a:t>Each column in relation contains values from a same domain</a:t>
            </a:r>
            <a:endParaRPr lang="uk-UA" dirty="0"/>
          </a:p>
        </p:txBody>
      </p:sp>
    </p:spTree>
    <p:extLst>
      <p:ext uri="{BB962C8B-B14F-4D97-AF65-F5344CB8AC3E}">
        <p14:creationId xmlns:p14="http://schemas.microsoft.com/office/powerpoint/2010/main" val="14059375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Inplement</a:t>
            </a:r>
            <a:r>
              <a:rPr lang="en-US" dirty="0" smtClean="0"/>
              <a:t> a relational data model</a:t>
            </a:r>
            <a:endParaRPr lang="en-US" dirty="0"/>
          </a:p>
          <a:p>
            <a:r>
              <a:rPr lang="en-US" dirty="0" smtClean="0"/>
              <a:t>Are used in most commercial projects</a:t>
            </a:r>
            <a:endParaRPr lang="uk-UA" dirty="0" smtClean="0"/>
          </a:p>
          <a:p>
            <a:r>
              <a:rPr lang="en-US" dirty="0" smtClean="0"/>
              <a:t>Have been used for almost 40 years</a:t>
            </a:r>
          </a:p>
        </p:txBody>
      </p:sp>
      <p:sp>
        <p:nvSpPr>
          <p:cNvPr id="3" name="Slide Number Placeholder 2"/>
          <p:cNvSpPr>
            <a:spLocks noGrp="1"/>
          </p:cNvSpPr>
          <p:nvPr>
            <p:ph type="sldNum" sz="quarter" idx="4"/>
          </p:nvPr>
        </p:nvSpPr>
        <p:spPr/>
        <p:txBody>
          <a:bodyPr/>
          <a:lstStyle/>
          <a:p>
            <a:fld id="{AD53D713-3284-4C71-8174-D6528838EBFD}" type="slidenum">
              <a:rPr lang="uk-UA" smtClean="0"/>
              <a:pPr/>
              <a:t>12</a:t>
            </a:fld>
            <a:endParaRPr lang="uk-UA"/>
          </a:p>
        </p:txBody>
      </p:sp>
      <p:sp>
        <p:nvSpPr>
          <p:cNvPr id="4" name="Title 3"/>
          <p:cNvSpPr>
            <a:spLocks noGrp="1"/>
          </p:cNvSpPr>
          <p:nvPr>
            <p:ph type="title"/>
          </p:nvPr>
        </p:nvSpPr>
        <p:spPr/>
        <p:txBody>
          <a:bodyPr/>
          <a:lstStyle/>
          <a:p>
            <a:pPr marL="0" marR="0" indent="0" algn="l" defTabSz="0" rtl="0" eaLnBrk="1" fontAlgn="auto" latinLnBrk="0" hangingPunct="1">
              <a:lnSpc>
                <a:spcPct val="100000"/>
              </a:lnSpc>
              <a:spcBef>
                <a:spcPct val="0"/>
              </a:spcBef>
              <a:spcAft>
                <a:spcPts val="0"/>
              </a:spcAft>
              <a:buClrTx/>
              <a:buSzTx/>
              <a:buFontTx/>
              <a:buNone/>
              <a:tabLst/>
              <a:defRPr/>
            </a:pPr>
            <a:r>
              <a:rPr lang="en-US" sz="4000" b="0" kern="1200" baseline="0" dirty="0" smtClean="0">
                <a:solidFill>
                  <a:srgbClr val="017EB8"/>
                </a:solidFill>
                <a:effectLst/>
                <a:latin typeface="Segoe UI" panose="020B0502040204020203" pitchFamily="34" charset="0"/>
                <a:ea typeface="Segoe UI" pitchFamily="34" charset="0"/>
                <a:cs typeface="Segoe UI" pitchFamily="34" charset="0"/>
              </a:rPr>
              <a:t>RDBMS</a:t>
            </a:r>
            <a:endParaRPr lang="uk-UA" dirty="0"/>
          </a:p>
        </p:txBody>
      </p:sp>
    </p:spTree>
    <p:extLst>
      <p:ext uri="{BB962C8B-B14F-4D97-AF65-F5344CB8AC3E}">
        <p14:creationId xmlns:p14="http://schemas.microsoft.com/office/powerpoint/2010/main" val="574322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Store data on local PC or network file storage</a:t>
            </a:r>
          </a:p>
          <a:p>
            <a:r>
              <a:rPr lang="en-US" dirty="0" smtClean="0"/>
              <a:t>Data processing is performed on the local PC</a:t>
            </a:r>
          </a:p>
          <a:p>
            <a:r>
              <a:rPr lang="en-US" dirty="0" smtClean="0"/>
              <a:t>Are used for small applications, mostly single-user, without strong security requirements</a:t>
            </a:r>
          </a:p>
          <a:p>
            <a:r>
              <a:rPr lang="en-US" dirty="0" smtClean="0"/>
              <a:t>Example: Microsoft Access</a:t>
            </a:r>
          </a:p>
        </p:txBody>
      </p:sp>
      <p:sp>
        <p:nvSpPr>
          <p:cNvPr id="3" name="Slide Number Placeholder 2"/>
          <p:cNvSpPr>
            <a:spLocks noGrp="1"/>
          </p:cNvSpPr>
          <p:nvPr>
            <p:ph type="sldNum" sz="quarter" idx="4"/>
          </p:nvPr>
        </p:nvSpPr>
        <p:spPr/>
        <p:txBody>
          <a:bodyPr/>
          <a:lstStyle/>
          <a:p>
            <a:fld id="{AD53D713-3284-4C71-8174-D6528838EBFD}" type="slidenum">
              <a:rPr lang="uk-UA" smtClean="0"/>
              <a:pPr/>
              <a:t>13</a:t>
            </a:fld>
            <a:endParaRPr lang="uk-UA"/>
          </a:p>
        </p:txBody>
      </p:sp>
      <p:sp>
        <p:nvSpPr>
          <p:cNvPr id="4" name="Title 3"/>
          <p:cNvSpPr>
            <a:spLocks noGrp="1"/>
          </p:cNvSpPr>
          <p:nvPr>
            <p:ph type="title"/>
          </p:nvPr>
        </p:nvSpPr>
        <p:spPr/>
        <p:txBody>
          <a:bodyPr/>
          <a:lstStyle/>
          <a:p>
            <a:r>
              <a:rPr lang="en-US" dirty="0" smtClean="0"/>
              <a:t>Desktop RDBMS </a:t>
            </a:r>
          </a:p>
        </p:txBody>
      </p:sp>
    </p:spTree>
    <p:extLst>
      <p:ext uri="{BB962C8B-B14F-4D97-AF65-F5344CB8AC3E}">
        <p14:creationId xmlns:p14="http://schemas.microsoft.com/office/powerpoint/2010/main" val="1771892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Consist of two components: </a:t>
            </a:r>
            <a:r>
              <a:rPr lang="en-US" b="1" dirty="0" smtClean="0"/>
              <a:t>client</a:t>
            </a:r>
            <a:r>
              <a:rPr lang="en-US" dirty="0" smtClean="0"/>
              <a:t> and </a:t>
            </a:r>
            <a:r>
              <a:rPr lang="en-US" b="1" dirty="0" smtClean="0"/>
              <a:t>server</a:t>
            </a:r>
          </a:p>
          <a:p>
            <a:pPr marL="0" indent="0">
              <a:buNone/>
            </a:pPr>
            <a:endParaRPr lang="en-US" b="1" dirty="0"/>
          </a:p>
          <a:p>
            <a:pPr marL="0" indent="0">
              <a:buNone/>
            </a:pPr>
            <a:endParaRPr lang="en-US" b="1" dirty="0" smtClean="0"/>
          </a:p>
          <a:p>
            <a:pPr marL="0" indent="0">
              <a:buNone/>
            </a:pPr>
            <a:endParaRPr lang="en-US" b="1" dirty="0"/>
          </a:p>
          <a:p>
            <a:pPr marL="0" indent="0">
              <a:buNone/>
            </a:pPr>
            <a:r>
              <a:rPr lang="en-US" dirty="0" smtClean="0"/>
              <a:t>Example: Microsoft SQL Server, Oracle, </a:t>
            </a:r>
            <a:r>
              <a:rPr lang="en-US" dirty="0" err="1" smtClean="0"/>
              <a:t>MySql</a:t>
            </a:r>
            <a:r>
              <a:rPr lang="en-US" dirty="0" smtClean="0"/>
              <a:t>, Firebird, PostgreSQL</a:t>
            </a:r>
          </a:p>
          <a:p>
            <a:pPr marL="0" indent="0">
              <a:buNone/>
            </a:pPr>
            <a:endParaRPr lang="uk-UA" dirty="0"/>
          </a:p>
        </p:txBody>
      </p:sp>
      <p:sp>
        <p:nvSpPr>
          <p:cNvPr id="3" name="Slide Number Placeholder 2"/>
          <p:cNvSpPr>
            <a:spLocks noGrp="1"/>
          </p:cNvSpPr>
          <p:nvPr>
            <p:ph type="sldNum" sz="quarter" idx="4"/>
          </p:nvPr>
        </p:nvSpPr>
        <p:spPr/>
        <p:txBody>
          <a:bodyPr/>
          <a:lstStyle/>
          <a:p>
            <a:fld id="{AD53D713-3284-4C71-8174-D6528838EBFD}" type="slidenum">
              <a:rPr lang="uk-UA" smtClean="0"/>
              <a:pPr/>
              <a:t>14</a:t>
            </a:fld>
            <a:endParaRPr lang="uk-UA"/>
          </a:p>
        </p:txBody>
      </p:sp>
      <p:sp>
        <p:nvSpPr>
          <p:cNvPr id="4" name="Title 3"/>
          <p:cNvSpPr>
            <a:spLocks noGrp="1"/>
          </p:cNvSpPr>
          <p:nvPr>
            <p:ph type="title"/>
          </p:nvPr>
        </p:nvSpPr>
        <p:spPr/>
        <p:txBody>
          <a:bodyPr/>
          <a:lstStyle/>
          <a:p>
            <a:r>
              <a:rPr lang="en-US" dirty="0" smtClean="0"/>
              <a:t>Client-server</a:t>
            </a:r>
            <a:r>
              <a:rPr lang="uk-UA" dirty="0" smtClean="0"/>
              <a:t> </a:t>
            </a:r>
            <a:r>
              <a:rPr lang="en-US" dirty="0" smtClean="0"/>
              <a:t>RDBMS</a:t>
            </a:r>
            <a:endParaRPr lang="uk-UA" dirty="0"/>
          </a:p>
        </p:txBody>
      </p:sp>
      <p:sp>
        <p:nvSpPr>
          <p:cNvPr id="5" name="Rectangle 4"/>
          <p:cNvSpPr/>
          <p:nvPr/>
        </p:nvSpPr>
        <p:spPr>
          <a:xfrm>
            <a:off x="533400" y="2667000"/>
            <a:ext cx="2034937" cy="1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Client</a:t>
            </a:r>
            <a:endParaRPr lang="uk-UA" sz="3600" dirty="0"/>
          </a:p>
        </p:txBody>
      </p:sp>
      <p:sp>
        <p:nvSpPr>
          <p:cNvPr id="6" name="Rectangle 5"/>
          <p:cNvSpPr/>
          <p:nvPr/>
        </p:nvSpPr>
        <p:spPr>
          <a:xfrm>
            <a:off x="5280000" y="2667000"/>
            <a:ext cx="2034936" cy="1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Server</a:t>
            </a:r>
            <a:endParaRPr lang="uk-UA" sz="3600" dirty="0"/>
          </a:p>
        </p:txBody>
      </p:sp>
      <p:cxnSp>
        <p:nvCxnSpPr>
          <p:cNvPr id="23" name="Straight Arrow Connector 22"/>
          <p:cNvCxnSpPr/>
          <p:nvPr/>
        </p:nvCxnSpPr>
        <p:spPr>
          <a:xfrm>
            <a:off x="2568337" y="3124200"/>
            <a:ext cx="27116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568337" y="3352800"/>
            <a:ext cx="27116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657600" y="3276600"/>
            <a:ext cx="914400" cy="914400"/>
          </a:xfrm>
          <a:prstGeom prst="rect">
            <a:avLst/>
          </a:prstGeom>
        </p:spPr>
        <p:txBody>
          <a:bodyPr vert="horz" wrap="none" lIns="91440" tIns="45720" rIns="91440" bIns="45720" rtlCol="0">
            <a:normAutofit/>
          </a:bodyPr>
          <a:lstStyle/>
          <a:p>
            <a:pPr marL="0" indent="0">
              <a:buFont typeface="Arial" panose="020B0604020202020204" pitchFamily="34" charset="0"/>
              <a:buNone/>
            </a:pPr>
            <a:endParaRPr lang="uk-UA" dirty="0" smtClean="0"/>
          </a:p>
        </p:txBody>
      </p:sp>
      <p:sp>
        <p:nvSpPr>
          <p:cNvPr id="28" name="TextBox 27"/>
          <p:cNvSpPr txBox="1"/>
          <p:nvPr/>
        </p:nvSpPr>
        <p:spPr>
          <a:xfrm>
            <a:off x="2666868" y="2743200"/>
            <a:ext cx="2514600" cy="381000"/>
          </a:xfrm>
          <a:prstGeom prst="rect">
            <a:avLst/>
          </a:prstGeom>
        </p:spPr>
        <p:txBody>
          <a:bodyPr vert="horz" wrap="none" lIns="91440" tIns="45720" rIns="91440" bIns="45720" rtlCol="0">
            <a:normAutofit/>
          </a:bodyPr>
          <a:lstStyle/>
          <a:p>
            <a:pPr marL="0" indent="0" algn="ctr">
              <a:buFont typeface="Arial" panose="020B0604020202020204" pitchFamily="34" charset="0"/>
              <a:buNone/>
            </a:pPr>
            <a:r>
              <a:rPr lang="en-US" dirty="0" smtClean="0"/>
              <a:t>Sends a query for data</a:t>
            </a:r>
            <a:endParaRPr lang="uk-UA" dirty="0" smtClean="0"/>
          </a:p>
        </p:txBody>
      </p:sp>
      <p:sp>
        <p:nvSpPr>
          <p:cNvPr id="29" name="TextBox 28"/>
          <p:cNvSpPr txBox="1"/>
          <p:nvPr/>
        </p:nvSpPr>
        <p:spPr>
          <a:xfrm>
            <a:off x="2285868" y="3317632"/>
            <a:ext cx="3276600" cy="644768"/>
          </a:xfrm>
          <a:prstGeom prst="rect">
            <a:avLst/>
          </a:prstGeom>
        </p:spPr>
        <p:txBody>
          <a:bodyPr vert="horz" wrap="none" lIns="91440" tIns="45720" rIns="91440" bIns="45720" rtlCol="0">
            <a:normAutofit/>
          </a:bodyPr>
          <a:lstStyle/>
          <a:p>
            <a:pPr marL="0" indent="0" algn="ctr">
              <a:buFont typeface="Arial" panose="020B0604020202020204" pitchFamily="34" charset="0"/>
              <a:buNone/>
            </a:pPr>
            <a:r>
              <a:rPr lang="en-US" dirty="0" smtClean="0"/>
              <a:t>Streams data </a:t>
            </a:r>
            <a:br>
              <a:rPr lang="en-US" dirty="0" smtClean="0"/>
            </a:br>
            <a:r>
              <a:rPr lang="en-US" dirty="0" smtClean="0"/>
              <a:t>according to criteria</a:t>
            </a:r>
            <a:endParaRPr lang="uk-UA" dirty="0" smtClean="0"/>
          </a:p>
        </p:txBody>
      </p:sp>
    </p:spTree>
    <p:extLst>
      <p:ext uri="{BB962C8B-B14F-4D97-AF65-F5344CB8AC3E}">
        <p14:creationId xmlns:p14="http://schemas.microsoft.com/office/powerpoint/2010/main" val="1763967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bg1"/>
                </a:solidFill>
              </a:rPr>
              <a:t>Entity Relationship Diagram</a:t>
            </a:r>
            <a:endParaRPr lang="en-US" dirty="0">
              <a:solidFill>
                <a:schemeClr val="bg1"/>
              </a:solidFill>
            </a:endParaRPr>
          </a:p>
        </p:txBody>
      </p:sp>
    </p:spTree>
    <p:extLst>
      <p:ext uri="{BB962C8B-B14F-4D97-AF65-F5344CB8AC3E}">
        <p14:creationId xmlns:p14="http://schemas.microsoft.com/office/powerpoint/2010/main" val="29925418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4267200" y="2895600"/>
            <a:ext cx="4191000" cy="2743200"/>
          </a:xfrm>
          <a:prstGeom prst="roundRect">
            <a:avLst/>
          </a:prstGeom>
          <a:solidFill>
            <a:srgbClr val="FABE00"/>
          </a:solidFill>
          <a:ln>
            <a:solidFill>
              <a:srgbClr val="FFC000"/>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3" name="Slide Number Placeholder 2"/>
          <p:cNvSpPr>
            <a:spLocks noGrp="1"/>
          </p:cNvSpPr>
          <p:nvPr>
            <p:ph type="sldNum" sz="quarter" idx="4"/>
          </p:nvPr>
        </p:nvSpPr>
        <p:spPr/>
        <p:txBody>
          <a:bodyPr/>
          <a:lstStyle/>
          <a:p>
            <a:fld id="{AD53D713-3284-4C71-8174-D6528838EBFD}" type="slidenum">
              <a:rPr lang="uk-UA" smtClean="0"/>
              <a:pPr/>
              <a:t>16</a:t>
            </a:fld>
            <a:endParaRPr lang="uk-UA"/>
          </a:p>
        </p:txBody>
      </p:sp>
      <p:sp>
        <p:nvSpPr>
          <p:cNvPr id="4" name="Title 3"/>
          <p:cNvSpPr>
            <a:spLocks noGrp="1"/>
          </p:cNvSpPr>
          <p:nvPr>
            <p:ph type="title"/>
          </p:nvPr>
        </p:nvSpPr>
        <p:spPr/>
        <p:txBody>
          <a:bodyPr/>
          <a:lstStyle/>
          <a:p>
            <a:r>
              <a:rPr lang="en-US" dirty="0" smtClean="0"/>
              <a:t>What is Entity</a:t>
            </a:r>
            <a:endParaRPr lang="uk-UA" dirty="0"/>
          </a:p>
        </p:txBody>
      </p:sp>
      <p:sp>
        <p:nvSpPr>
          <p:cNvPr id="5" name="Rectangle 4"/>
          <p:cNvSpPr/>
          <p:nvPr/>
        </p:nvSpPr>
        <p:spPr>
          <a:xfrm>
            <a:off x="304800" y="1455003"/>
            <a:ext cx="8382000" cy="830997"/>
          </a:xfrm>
          <a:prstGeom prst="rect">
            <a:avLst/>
          </a:prstGeom>
        </p:spPr>
        <p:txBody>
          <a:bodyPr wrap="square">
            <a:spAutoFit/>
          </a:bodyPr>
          <a:lstStyle/>
          <a:p>
            <a:r>
              <a:rPr lang="en-US" sz="2400" dirty="0" smtClean="0">
                <a:latin typeface="Segoe UI" panose="020B0502040204020203" pitchFamily="34" charset="0"/>
                <a:ea typeface="Segoe UI" panose="020B0502040204020203" pitchFamily="34" charset="0"/>
                <a:cs typeface="Segoe UI" panose="020B0502040204020203" pitchFamily="34" charset="0"/>
              </a:rPr>
              <a:t>Entity it’s a </a:t>
            </a:r>
            <a:r>
              <a:rPr lang="en-US" sz="2400" dirty="0">
                <a:latin typeface="Segoe UI" panose="020B0502040204020203" pitchFamily="34" charset="0"/>
                <a:ea typeface="Segoe UI" panose="020B0502040204020203" pitchFamily="34" charset="0"/>
                <a:cs typeface="Segoe UI" panose="020B0502040204020203" pitchFamily="34" charset="0"/>
              </a:rPr>
              <a:t>real-world thing either animate or inanimate that can be easily identifiable and distinguishable. </a:t>
            </a:r>
            <a:endParaRPr lang="uk-UA" sz="2400" dirty="0">
              <a:latin typeface="Segoe UI" panose="020B0502040204020203" pitchFamily="34" charset="0"/>
              <a:ea typeface="Segoe UI" panose="020B0502040204020203" pitchFamily="34" charset="0"/>
              <a:cs typeface="Segoe UI" panose="020B0502040204020203" pitchFamily="34" charset="0"/>
            </a:endParaRPr>
          </a:p>
        </p:txBody>
      </p:sp>
      <p:sp>
        <p:nvSpPr>
          <p:cNvPr id="6" name="Rounded Rectangle 5"/>
          <p:cNvSpPr/>
          <p:nvPr/>
        </p:nvSpPr>
        <p:spPr>
          <a:xfrm>
            <a:off x="685800" y="3429000"/>
            <a:ext cx="2057400" cy="1600200"/>
          </a:xfrm>
          <a:prstGeom prst="roundRect">
            <a:avLst/>
          </a:prstGeom>
          <a:solidFill>
            <a:srgbClr val="FABE00"/>
          </a:solidFill>
          <a:ln>
            <a:solidFill>
              <a:srgbClr val="FFC000"/>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School DB</a:t>
            </a:r>
            <a:endParaRPr lang="uk-UA" dirty="0">
              <a:solidFill>
                <a:schemeClr val="tx1"/>
              </a:solidFill>
            </a:endParaRPr>
          </a:p>
        </p:txBody>
      </p:sp>
      <p:sp>
        <p:nvSpPr>
          <p:cNvPr id="7" name="Rounded Rectangle 6"/>
          <p:cNvSpPr/>
          <p:nvPr/>
        </p:nvSpPr>
        <p:spPr>
          <a:xfrm>
            <a:off x="4495800" y="3124200"/>
            <a:ext cx="1600200" cy="457200"/>
          </a:xfrm>
          <a:prstGeom prst="roundRect">
            <a:avLst/>
          </a:prstGeom>
          <a:solidFill>
            <a:schemeClr val="accent1">
              <a:lumMod val="75000"/>
            </a:schemeClr>
          </a:solidFill>
          <a:ln>
            <a:solidFill>
              <a:schemeClr val="accent1">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Students</a:t>
            </a:r>
            <a:endParaRPr lang="uk-UA" dirty="0"/>
          </a:p>
        </p:txBody>
      </p:sp>
      <p:sp>
        <p:nvSpPr>
          <p:cNvPr id="8" name="Rounded Rectangle 7"/>
          <p:cNvSpPr/>
          <p:nvPr/>
        </p:nvSpPr>
        <p:spPr>
          <a:xfrm>
            <a:off x="6553200" y="3810000"/>
            <a:ext cx="1600200" cy="457200"/>
          </a:xfrm>
          <a:prstGeom prst="roundRect">
            <a:avLst/>
          </a:prstGeom>
          <a:solidFill>
            <a:schemeClr val="accent1">
              <a:lumMod val="75000"/>
            </a:schemeClr>
          </a:solidFill>
          <a:ln>
            <a:solidFill>
              <a:schemeClr val="accent1">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Teachers</a:t>
            </a:r>
            <a:endParaRPr lang="uk-UA" dirty="0"/>
          </a:p>
        </p:txBody>
      </p:sp>
      <p:sp>
        <p:nvSpPr>
          <p:cNvPr id="9" name="Rounded Rectangle 8"/>
          <p:cNvSpPr/>
          <p:nvPr/>
        </p:nvSpPr>
        <p:spPr>
          <a:xfrm>
            <a:off x="4495800" y="4267200"/>
            <a:ext cx="1600200" cy="457200"/>
          </a:xfrm>
          <a:prstGeom prst="roundRect">
            <a:avLst/>
          </a:prstGeom>
          <a:solidFill>
            <a:schemeClr val="accent1">
              <a:lumMod val="75000"/>
            </a:schemeClr>
          </a:solidFill>
          <a:ln>
            <a:solidFill>
              <a:schemeClr val="accent1">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Classes</a:t>
            </a:r>
            <a:endParaRPr lang="uk-UA" dirty="0"/>
          </a:p>
        </p:txBody>
      </p:sp>
      <p:sp>
        <p:nvSpPr>
          <p:cNvPr id="10" name="Rounded Rectangle 9"/>
          <p:cNvSpPr/>
          <p:nvPr/>
        </p:nvSpPr>
        <p:spPr>
          <a:xfrm>
            <a:off x="6553200" y="4953000"/>
            <a:ext cx="1600200" cy="457200"/>
          </a:xfrm>
          <a:prstGeom prst="roundRect">
            <a:avLst/>
          </a:prstGeom>
          <a:solidFill>
            <a:schemeClr val="accent1">
              <a:lumMod val="75000"/>
            </a:schemeClr>
          </a:solidFill>
          <a:ln>
            <a:solidFill>
              <a:schemeClr val="accent1">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Courses</a:t>
            </a:r>
            <a:endParaRPr lang="uk-UA" dirty="0"/>
          </a:p>
        </p:txBody>
      </p:sp>
      <p:sp>
        <p:nvSpPr>
          <p:cNvPr id="12" name="Rectangle 11"/>
          <p:cNvSpPr/>
          <p:nvPr/>
        </p:nvSpPr>
        <p:spPr>
          <a:xfrm>
            <a:off x="4800600" y="5151029"/>
            <a:ext cx="934358" cy="369332"/>
          </a:xfrm>
          <a:prstGeom prst="rect">
            <a:avLst/>
          </a:prstGeom>
        </p:spPr>
        <p:txBody>
          <a:bodyPr wrap="none">
            <a:spAutoFit/>
          </a:bodyPr>
          <a:lstStyle/>
          <a:p>
            <a:r>
              <a:rPr lang="en-US" dirty="0" smtClean="0"/>
              <a:t>Entities </a:t>
            </a:r>
            <a:endParaRPr lang="uk-UA" dirty="0"/>
          </a:p>
        </p:txBody>
      </p:sp>
      <p:sp>
        <p:nvSpPr>
          <p:cNvPr id="13" name="Right Arrow 12"/>
          <p:cNvSpPr/>
          <p:nvPr/>
        </p:nvSpPr>
        <p:spPr>
          <a:xfrm>
            <a:off x="2908543" y="4038600"/>
            <a:ext cx="1040914" cy="331011"/>
          </a:xfrm>
          <a:prstGeom prst="rightArrow">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1241829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17</a:t>
            </a:fld>
            <a:endParaRPr lang="uk-UA"/>
          </a:p>
        </p:txBody>
      </p:sp>
      <p:sp>
        <p:nvSpPr>
          <p:cNvPr id="4" name="Title 3"/>
          <p:cNvSpPr>
            <a:spLocks noGrp="1"/>
          </p:cNvSpPr>
          <p:nvPr>
            <p:ph type="title"/>
          </p:nvPr>
        </p:nvSpPr>
        <p:spPr/>
        <p:txBody>
          <a:bodyPr/>
          <a:lstStyle/>
          <a:p>
            <a:r>
              <a:rPr lang="en-US" dirty="0" smtClean="0"/>
              <a:t>What is Relationship</a:t>
            </a:r>
            <a:endParaRPr lang="uk-UA" dirty="0"/>
          </a:p>
        </p:txBody>
      </p:sp>
      <p:sp>
        <p:nvSpPr>
          <p:cNvPr id="2" name="Rectangle 1"/>
          <p:cNvSpPr/>
          <p:nvPr/>
        </p:nvSpPr>
        <p:spPr>
          <a:xfrm>
            <a:off x="381000" y="909935"/>
            <a:ext cx="8079000" cy="461665"/>
          </a:xfrm>
          <a:prstGeom prst="rect">
            <a:avLst/>
          </a:prstGeom>
        </p:spPr>
        <p:txBody>
          <a:bodyPr wrap="square">
            <a:spAutoFit/>
          </a:bodyPr>
          <a:lstStyle/>
          <a:p>
            <a:r>
              <a:rPr lang="en-US" sz="2400" dirty="0">
                <a:latin typeface="Segoe UI" panose="020B0502040204020203" pitchFamily="34" charset="0"/>
                <a:ea typeface="Segoe UI" panose="020B0502040204020203" pitchFamily="34" charset="0"/>
                <a:cs typeface="Segoe UI" panose="020B0502040204020203" pitchFamily="34" charset="0"/>
              </a:rPr>
              <a:t>The association among entities is called relationship</a:t>
            </a:r>
            <a:endParaRPr lang="uk-UA" sz="2400" dirty="0">
              <a:latin typeface="Segoe UI" panose="020B0502040204020203" pitchFamily="34" charset="0"/>
              <a:ea typeface="Segoe UI" panose="020B0502040204020203" pitchFamily="34" charset="0"/>
              <a:cs typeface="Segoe UI" panose="020B0502040204020203" pitchFamily="34" charset="0"/>
            </a:endParaRPr>
          </a:p>
        </p:txBody>
      </p:sp>
      <p:sp>
        <p:nvSpPr>
          <p:cNvPr id="5" name="Rectangle 4"/>
          <p:cNvSpPr/>
          <p:nvPr/>
        </p:nvSpPr>
        <p:spPr>
          <a:xfrm>
            <a:off x="229199" y="1612905"/>
            <a:ext cx="4580015" cy="941787"/>
          </a:xfrm>
          <a:prstGeom prst="rect">
            <a:avLst/>
          </a:prstGeom>
        </p:spPr>
        <p:txBody>
          <a:bodyPr wrap="square">
            <a:spAutoFit/>
          </a:bodyPr>
          <a:lstStyle/>
          <a:p>
            <a:r>
              <a:rPr lang="en-US" sz="1600" b="1" dirty="0">
                <a:latin typeface="Segoe UI" panose="020B0502040204020203" pitchFamily="34" charset="0"/>
                <a:ea typeface="Segoe UI" panose="020B0502040204020203" pitchFamily="34" charset="0"/>
                <a:cs typeface="Segoe UI" panose="020B0502040204020203" pitchFamily="34" charset="0"/>
              </a:rPr>
              <a:t>One-to-one:</a:t>
            </a:r>
            <a:r>
              <a:rPr lang="en-US" sz="1600" dirty="0">
                <a:latin typeface="Segoe UI" panose="020B0502040204020203" pitchFamily="34" charset="0"/>
                <a:ea typeface="Segoe UI" panose="020B0502040204020203" pitchFamily="34" charset="0"/>
                <a:cs typeface="Segoe UI" panose="020B0502040204020203" pitchFamily="34" charset="0"/>
              </a:rPr>
              <a:t> one entity from entity set A can be associated with at most one entity of entity set B and vice versa.</a:t>
            </a:r>
            <a:endParaRPr lang="uk-UA" sz="1600" dirty="0">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238075" y="2586681"/>
            <a:ext cx="4617262" cy="1338330"/>
          </a:xfrm>
          <a:prstGeom prst="rect">
            <a:avLst/>
          </a:prstGeom>
        </p:spPr>
        <p:txBody>
          <a:bodyPr wrap="square">
            <a:spAutoFit/>
          </a:bodyPr>
          <a:lstStyle/>
          <a:p>
            <a:r>
              <a:rPr lang="en-US" sz="1600" b="1" dirty="0">
                <a:latin typeface="Segoe UI" panose="020B0502040204020203" pitchFamily="34" charset="0"/>
                <a:ea typeface="Segoe UI" panose="020B0502040204020203" pitchFamily="34" charset="0"/>
                <a:cs typeface="Segoe UI" panose="020B0502040204020203" pitchFamily="34" charset="0"/>
              </a:rPr>
              <a:t>One-to-many:</a:t>
            </a:r>
            <a:r>
              <a:rPr lang="en-US" sz="1600" dirty="0">
                <a:latin typeface="Segoe UI" panose="020B0502040204020203" pitchFamily="34" charset="0"/>
                <a:ea typeface="Segoe UI" panose="020B0502040204020203" pitchFamily="34" charset="0"/>
                <a:cs typeface="Segoe UI" panose="020B0502040204020203" pitchFamily="34" charset="0"/>
              </a:rPr>
              <a:t> One entity from entity set A can be associated with more than one entities of entity set B but from entity set B one entity can be associated with at most one entity</a:t>
            </a:r>
            <a:endParaRPr lang="uk-UA" sz="1600" dirty="0">
              <a:latin typeface="Segoe UI" panose="020B0502040204020203" pitchFamily="34" charset="0"/>
              <a:ea typeface="Segoe UI" panose="020B0502040204020203" pitchFamily="34" charset="0"/>
              <a:cs typeface="Segoe UI" panose="020B0502040204020203" pitchFamily="34" charset="0"/>
            </a:endParaRPr>
          </a:p>
        </p:txBody>
      </p:sp>
      <p:sp>
        <p:nvSpPr>
          <p:cNvPr id="7" name="Rectangle 6"/>
          <p:cNvSpPr/>
          <p:nvPr/>
        </p:nvSpPr>
        <p:spPr>
          <a:xfrm>
            <a:off x="240358" y="3866540"/>
            <a:ext cx="4631057" cy="1734871"/>
          </a:xfrm>
          <a:prstGeom prst="rect">
            <a:avLst/>
          </a:prstGeom>
        </p:spPr>
        <p:txBody>
          <a:bodyPr wrap="square">
            <a:spAutoFit/>
          </a:bodyPr>
          <a:lstStyle/>
          <a:p>
            <a:r>
              <a:rPr lang="en-US" sz="1600" b="1" dirty="0">
                <a:latin typeface="Segoe UI" panose="020B0502040204020203" pitchFamily="34" charset="0"/>
                <a:ea typeface="Segoe UI" panose="020B0502040204020203" pitchFamily="34" charset="0"/>
                <a:cs typeface="Segoe UI" panose="020B0502040204020203" pitchFamily="34" charset="0"/>
              </a:rPr>
              <a:t>Many-to-one:</a:t>
            </a:r>
            <a:r>
              <a:rPr lang="en-US" sz="1600" dirty="0">
                <a:latin typeface="Segoe UI" panose="020B0502040204020203" pitchFamily="34" charset="0"/>
                <a:ea typeface="Segoe UI" panose="020B0502040204020203" pitchFamily="34" charset="0"/>
                <a:cs typeface="Segoe UI" panose="020B0502040204020203" pitchFamily="34" charset="0"/>
              </a:rPr>
              <a:t> More than one entities from entity set A can be associated with at most one entity of entity set B but one entity from entity set B can be associated with more than one entity from entity set A.</a:t>
            </a:r>
            <a:endParaRPr lang="uk-UA" sz="1600" dirty="0">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p:cNvSpPr/>
          <p:nvPr/>
        </p:nvSpPr>
        <p:spPr>
          <a:xfrm>
            <a:off x="228600" y="5386174"/>
            <a:ext cx="4560013" cy="941787"/>
          </a:xfrm>
          <a:prstGeom prst="rect">
            <a:avLst/>
          </a:prstGeom>
        </p:spPr>
        <p:txBody>
          <a:bodyPr wrap="square">
            <a:spAutoFit/>
          </a:bodyPr>
          <a:lstStyle/>
          <a:p>
            <a:r>
              <a:rPr lang="en-US" sz="1600" b="1" dirty="0">
                <a:latin typeface="Segoe UI" panose="020B0502040204020203" pitchFamily="34" charset="0"/>
                <a:ea typeface="Segoe UI" panose="020B0502040204020203" pitchFamily="34" charset="0"/>
                <a:cs typeface="Segoe UI" panose="020B0502040204020203" pitchFamily="34" charset="0"/>
              </a:rPr>
              <a:t>Many-to-many:</a:t>
            </a:r>
            <a:r>
              <a:rPr lang="en-US" sz="1600" dirty="0">
                <a:latin typeface="Segoe UI" panose="020B0502040204020203" pitchFamily="34" charset="0"/>
                <a:ea typeface="Segoe UI" panose="020B0502040204020203" pitchFamily="34" charset="0"/>
                <a:cs typeface="Segoe UI" panose="020B0502040204020203" pitchFamily="34" charset="0"/>
              </a:rPr>
              <a:t> one entity from A can be associated with more than one entity from B and vice versa.</a:t>
            </a:r>
            <a:endParaRPr lang="uk-UA" sz="1600" dirty="0">
              <a:latin typeface="Segoe UI" panose="020B0502040204020203" pitchFamily="34" charset="0"/>
              <a:ea typeface="Segoe UI" panose="020B0502040204020203" pitchFamily="34" charset="0"/>
              <a:cs typeface="Segoe UI" panose="020B0502040204020203" pitchFamily="34" charset="0"/>
            </a:endParaRPr>
          </a:p>
        </p:txBody>
      </p:sp>
      <p:pic>
        <p:nvPicPr>
          <p:cNvPr id="10" name="Picture 9"/>
          <p:cNvPicPr>
            <a:picLocks noChangeAspect="1"/>
          </p:cNvPicPr>
          <p:nvPr/>
        </p:nvPicPr>
        <p:blipFill>
          <a:blip r:embed="rId3"/>
          <a:stretch>
            <a:fillRect/>
          </a:stretch>
        </p:blipFill>
        <p:spPr>
          <a:xfrm>
            <a:off x="4856076" y="1447800"/>
            <a:ext cx="1316723" cy="953211"/>
          </a:xfrm>
          <a:prstGeom prst="rect">
            <a:avLst/>
          </a:prstGeom>
        </p:spPr>
      </p:pic>
      <p:pic>
        <p:nvPicPr>
          <p:cNvPr id="11" name="Picture 10"/>
          <p:cNvPicPr>
            <a:picLocks noChangeAspect="1"/>
          </p:cNvPicPr>
          <p:nvPr/>
        </p:nvPicPr>
        <p:blipFill>
          <a:blip r:embed="rId4"/>
          <a:stretch>
            <a:fillRect/>
          </a:stretch>
        </p:blipFill>
        <p:spPr>
          <a:xfrm>
            <a:off x="4856076" y="2653498"/>
            <a:ext cx="1316723" cy="953211"/>
          </a:xfrm>
          <a:prstGeom prst="rect">
            <a:avLst/>
          </a:prstGeom>
        </p:spPr>
      </p:pic>
      <p:pic>
        <p:nvPicPr>
          <p:cNvPr id="12" name="Picture 11"/>
          <p:cNvPicPr>
            <a:picLocks noChangeAspect="1"/>
          </p:cNvPicPr>
          <p:nvPr/>
        </p:nvPicPr>
        <p:blipFill>
          <a:blip r:embed="rId5"/>
          <a:stretch>
            <a:fillRect/>
          </a:stretch>
        </p:blipFill>
        <p:spPr>
          <a:xfrm>
            <a:off x="4801199" y="3925011"/>
            <a:ext cx="1452837" cy="1048532"/>
          </a:xfrm>
          <a:prstGeom prst="rect">
            <a:avLst/>
          </a:prstGeom>
        </p:spPr>
      </p:pic>
      <p:pic>
        <p:nvPicPr>
          <p:cNvPr id="13" name="Picture 12"/>
          <p:cNvPicPr>
            <a:picLocks noChangeAspect="1"/>
          </p:cNvPicPr>
          <p:nvPr/>
        </p:nvPicPr>
        <p:blipFill>
          <a:blip r:embed="rId6"/>
          <a:stretch>
            <a:fillRect/>
          </a:stretch>
        </p:blipFill>
        <p:spPr>
          <a:xfrm>
            <a:off x="4801199" y="5068011"/>
            <a:ext cx="1452837" cy="1048532"/>
          </a:xfrm>
          <a:prstGeom prst="rect">
            <a:avLst/>
          </a:prstGeom>
        </p:spPr>
      </p:pic>
      <p:pic>
        <p:nvPicPr>
          <p:cNvPr id="9" name="Picture 8"/>
          <p:cNvPicPr>
            <a:picLocks noChangeAspect="1"/>
          </p:cNvPicPr>
          <p:nvPr/>
        </p:nvPicPr>
        <p:blipFill>
          <a:blip r:embed="rId7"/>
          <a:stretch>
            <a:fillRect/>
          </a:stretch>
        </p:blipFill>
        <p:spPr>
          <a:xfrm>
            <a:off x="6458461" y="1524000"/>
            <a:ext cx="2456939" cy="684211"/>
          </a:xfrm>
          <a:prstGeom prst="rect">
            <a:avLst/>
          </a:prstGeom>
        </p:spPr>
      </p:pic>
      <p:pic>
        <p:nvPicPr>
          <p:cNvPr id="19" name="Picture 18"/>
          <p:cNvPicPr>
            <a:picLocks noChangeAspect="1"/>
          </p:cNvPicPr>
          <p:nvPr/>
        </p:nvPicPr>
        <p:blipFill>
          <a:blip r:embed="rId8"/>
          <a:stretch>
            <a:fillRect/>
          </a:stretch>
        </p:blipFill>
        <p:spPr>
          <a:xfrm>
            <a:off x="6488014" y="2667000"/>
            <a:ext cx="2456939" cy="684211"/>
          </a:xfrm>
          <a:prstGeom prst="rect">
            <a:avLst/>
          </a:prstGeom>
        </p:spPr>
      </p:pic>
      <p:pic>
        <p:nvPicPr>
          <p:cNvPr id="20" name="Picture 19"/>
          <p:cNvPicPr>
            <a:picLocks noChangeAspect="1"/>
          </p:cNvPicPr>
          <p:nvPr/>
        </p:nvPicPr>
        <p:blipFill>
          <a:blip r:embed="rId9"/>
          <a:stretch>
            <a:fillRect/>
          </a:stretch>
        </p:blipFill>
        <p:spPr>
          <a:xfrm>
            <a:off x="6477000" y="4040189"/>
            <a:ext cx="2456939" cy="684211"/>
          </a:xfrm>
          <a:prstGeom prst="rect">
            <a:avLst/>
          </a:prstGeom>
        </p:spPr>
      </p:pic>
      <p:pic>
        <p:nvPicPr>
          <p:cNvPr id="21" name="Picture 20"/>
          <p:cNvPicPr>
            <a:picLocks noChangeAspect="1"/>
          </p:cNvPicPr>
          <p:nvPr/>
        </p:nvPicPr>
        <p:blipFill>
          <a:blip r:embed="rId10"/>
          <a:stretch>
            <a:fillRect/>
          </a:stretch>
        </p:blipFill>
        <p:spPr>
          <a:xfrm>
            <a:off x="6477000" y="5259389"/>
            <a:ext cx="2456939" cy="684211"/>
          </a:xfrm>
          <a:prstGeom prst="rect">
            <a:avLst/>
          </a:prstGeom>
        </p:spPr>
      </p:pic>
    </p:spTree>
    <p:extLst>
      <p:ext uri="{BB962C8B-B14F-4D97-AF65-F5344CB8AC3E}">
        <p14:creationId xmlns:p14="http://schemas.microsoft.com/office/powerpoint/2010/main" val="14547159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18</a:t>
            </a:fld>
            <a:endParaRPr lang="uk-UA"/>
          </a:p>
        </p:txBody>
      </p:sp>
      <p:sp>
        <p:nvSpPr>
          <p:cNvPr id="4" name="Title 3"/>
          <p:cNvSpPr>
            <a:spLocks noGrp="1"/>
          </p:cNvSpPr>
          <p:nvPr>
            <p:ph type="title"/>
          </p:nvPr>
        </p:nvSpPr>
        <p:spPr/>
        <p:txBody>
          <a:bodyPr/>
          <a:lstStyle/>
          <a:p>
            <a:r>
              <a:rPr lang="en-US" dirty="0"/>
              <a:t>Entity Relationship </a:t>
            </a:r>
            <a:r>
              <a:rPr lang="en-US" dirty="0" smtClean="0"/>
              <a:t>Diagram</a:t>
            </a:r>
            <a:endParaRPr lang="uk-UA" dirty="0"/>
          </a:p>
        </p:txBody>
      </p:sp>
      <p:sp>
        <p:nvSpPr>
          <p:cNvPr id="5" name="Rectangle 4"/>
          <p:cNvSpPr/>
          <p:nvPr/>
        </p:nvSpPr>
        <p:spPr>
          <a:xfrm>
            <a:off x="230400" y="914400"/>
            <a:ext cx="8229600" cy="2246769"/>
          </a:xfrm>
          <a:prstGeom prst="rect">
            <a:avLst/>
          </a:prstGeom>
        </p:spPr>
        <p:txBody>
          <a:bodyPr wrap="square">
            <a:sp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ER Model when conceptualized into diagrams gives a good overview of entity-relationship, which is easier to </a:t>
            </a:r>
            <a:r>
              <a:rPr lang="en-US" sz="2000" dirty="0" smtClean="0">
                <a:latin typeface="Segoe UI" panose="020B0502040204020203" pitchFamily="34" charset="0"/>
                <a:ea typeface="Segoe UI" panose="020B0502040204020203" pitchFamily="34" charset="0"/>
                <a:cs typeface="Segoe UI" panose="020B0502040204020203" pitchFamily="34" charset="0"/>
              </a:rPr>
              <a:t>understand.</a:t>
            </a:r>
          </a:p>
          <a:p>
            <a:endParaRPr lang="en-US" sz="2000" dirty="0" smtClean="0">
              <a:latin typeface="Segoe UI" panose="020B0502040204020203" pitchFamily="34" charset="0"/>
              <a:ea typeface="Segoe UI" panose="020B0502040204020203" pitchFamily="34" charset="0"/>
              <a:cs typeface="Segoe UI" panose="020B0502040204020203" pitchFamily="34" charset="0"/>
            </a:endParaRPr>
          </a:p>
          <a:p>
            <a:r>
              <a:rPr lang="en-US" sz="2000" dirty="0" smtClean="0">
                <a:latin typeface="Segoe UI" panose="020B0502040204020203" pitchFamily="34" charset="0"/>
                <a:ea typeface="Segoe UI" panose="020B0502040204020203" pitchFamily="34" charset="0"/>
                <a:cs typeface="Segoe UI" panose="020B0502040204020203" pitchFamily="34" charset="0"/>
              </a:rPr>
              <a:t>ER </a:t>
            </a:r>
            <a:r>
              <a:rPr lang="en-US" sz="2000" dirty="0">
                <a:latin typeface="Segoe UI" panose="020B0502040204020203" pitchFamily="34" charset="0"/>
                <a:ea typeface="Segoe UI" panose="020B0502040204020203" pitchFamily="34" charset="0"/>
                <a:cs typeface="Segoe UI" panose="020B0502040204020203" pitchFamily="34" charset="0"/>
              </a:rPr>
              <a:t>Diagrams mainly comprised of:</a:t>
            </a:r>
          </a:p>
          <a:p>
            <a:pPr marL="342900" indent="-342900">
              <a:buFont typeface="Wingdings" panose="05000000000000000000" pitchFamily="2" charset="2"/>
              <a:buChar char="ü"/>
            </a:pPr>
            <a:r>
              <a:rPr lang="en-US" sz="2000" dirty="0">
                <a:latin typeface="Segoe UI" panose="020B0502040204020203" pitchFamily="34" charset="0"/>
                <a:ea typeface="Segoe UI" panose="020B0502040204020203" pitchFamily="34" charset="0"/>
                <a:cs typeface="Segoe UI" panose="020B0502040204020203" pitchFamily="34" charset="0"/>
              </a:rPr>
              <a:t>Entity and its </a:t>
            </a:r>
            <a:r>
              <a:rPr lang="en-US" sz="2000" dirty="0" smtClean="0">
                <a:latin typeface="Segoe UI" panose="020B0502040204020203" pitchFamily="34" charset="0"/>
                <a:ea typeface="Segoe UI" panose="020B0502040204020203" pitchFamily="34" charset="0"/>
                <a:cs typeface="Segoe UI" panose="020B0502040204020203" pitchFamily="34" charset="0"/>
              </a:rPr>
              <a:t>attributes; </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Wingdings" panose="05000000000000000000" pitchFamily="2" charset="2"/>
              <a:buChar char="ü"/>
            </a:pPr>
            <a:r>
              <a:rPr lang="en-US" sz="2000" dirty="0">
                <a:latin typeface="Segoe UI" panose="020B0502040204020203" pitchFamily="34" charset="0"/>
                <a:ea typeface="Segoe UI" panose="020B0502040204020203" pitchFamily="34" charset="0"/>
                <a:cs typeface="Segoe UI" panose="020B0502040204020203" pitchFamily="34" charset="0"/>
              </a:rPr>
              <a:t>Relationship, which is association among </a:t>
            </a:r>
            <a:r>
              <a:rPr lang="en-US" sz="2000" dirty="0" smtClean="0">
                <a:latin typeface="Segoe UI" panose="020B0502040204020203" pitchFamily="34" charset="0"/>
                <a:ea typeface="Segoe UI" panose="020B0502040204020203" pitchFamily="34" charset="0"/>
                <a:cs typeface="Segoe UI" panose="020B0502040204020203" pitchFamily="34" charset="0"/>
              </a:rPr>
              <a:t>entities.</a:t>
            </a:r>
            <a:endParaRPr lang="en-US" sz="2000" dirty="0">
              <a:latin typeface="Segoe UI" panose="020B0502040204020203" pitchFamily="34" charset="0"/>
              <a:ea typeface="Segoe UI" panose="020B0502040204020203" pitchFamily="34" charset="0"/>
              <a:cs typeface="Segoe UI" panose="020B0502040204020203" pitchFamily="34" charset="0"/>
            </a:endParaRPr>
          </a:p>
          <a:p>
            <a:endParaRPr lang="uk-UA" sz="2000" dirty="0">
              <a:latin typeface="Segoe UI" panose="020B0502040204020203" pitchFamily="34" charset="0"/>
              <a:ea typeface="Segoe UI" panose="020B0502040204020203" pitchFamily="34" charset="0"/>
              <a:cs typeface="Segoe UI" panose="020B0502040204020203" pitchFamily="34"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895599"/>
            <a:ext cx="5114925"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54579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bg1"/>
                </a:solidFill>
              </a:rPr>
              <a:t>Database Objects</a:t>
            </a:r>
            <a:endParaRPr lang="en-US" dirty="0">
              <a:solidFill>
                <a:schemeClr val="bg1"/>
              </a:solidFill>
            </a:endParaRPr>
          </a:p>
        </p:txBody>
      </p:sp>
    </p:spTree>
    <p:extLst>
      <p:ext uri="{BB962C8B-B14F-4D97-AF65-F5344CB8AC3E}">
        <p14:creationId xmlns:p14="http://schemas.microsoft.com/office/powerpoint/2010/main" val="32644886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a:t>
            </a:fld>
            <a:endParaRPr lang="uk-UA"/>
          </a:p>
        </p:txBody>
      </p:sp>
      <p:sp>
        <p:nvSpPr>
          <p:cNvPr id="4" name="Title 3"/>
          <p:cNvSpPr>
            <a:spLocks noGrp="1"/>
          </p:cNvSpPr>
          <p:nvPr>
            <p:ph type="title"/>
          </p:nvPr>
        </p:nvSpPr>
        <p:spPr/>
        <p:txBody>
          <a:bodyPr/>
          <a:lstStyle/>
          <a:p>
            <a:r>
              <a:rPr lang="en-US" dirty="0" smtClean="0"/>
              <a:t>Agenda</a:t>
            </a:r>
            <a:endParaRPr lang="uk-UA" dirty="0"/>
          </a:p>
        </p:txBody>
      </p:sp>
      <p:sp>
        <p:nvSpPr>
          <p:cNvPr id="2" name="Rectangle 1"/>
          <p:cNvSpPr/>
          <p:nvPr/>
        </p:nvSpPr>
        <p:spPr>
          <a:xfrm>
            <a:off x="457200" y="990600"/>
            <a:ext cx="7620000" cy="4278094"/>
          </a:xfrm>
          <a:prstGeom prst="rect">
            <a:avLst/>
          </a:prstGeom>
        </p:spPr>
        <p:txBody>
          <a:bodyPr wrap="square">
            <a:spAutoFit/>
          </a:bodyPr>
          <a:lstStyle/>
          <a:p>
            <a:pPr marL="285750" indent="-285750">
              <a:buFont typeface="Arial" panose="020B0604020202020204" pitchFamily="34" charset="0"/>
              <a:buChar char="•"/>
            </a:pPr>
            <a:r>
              <a:rPr lang="en-US" sz="3600" i="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Definitions</a:t>
            </a:r>
          </a:p>
          <a:p>
            <a:pPr marL="914400" lvl="1" indent="-457200">
              <a:buFont typeface="Wingdings" panose="05000000000000000000" pitchFamily="2" charset="2"/>
              <a:buChar char="ü"/>
            </a:pPr>
            <a:r>
              <a:rPr lang="en-US" sz="2800" i="1" dirty="0">
                <a:solidFill>
                  <a:schemeClr val="tx2"/>
                </a:solidFill>
                <a:latin typeface="Segoe UI" panose="020B0502040204020203" pitchFamily="34" charset="0"/>
                <a:ea typeface="Segoe UI" panose="020B0502040204020203" pitchFamily="34" charset="0"/>
                <a:cs typeface="Segoe UI" panose="020B0502040204020203" pitchFamily="34" charset="0"/>
              </a:rPr>
              <a:t>What is </a:t>
            </a:r>
            <a:r>
              <a:rPr lang="en-US" sz="2800" i="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Database</a:t>
            </a:r>
            <a:endParaRPr lang="en-US" sz="2800" i="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marL="914400" lvl="1" indent="-457200">
              <a:buFont typeface="Wingdings" panose="05000000000000000000" pitchFamily="2" charset="2"/>
              <a:buChar char="ü"/>
            </a:pPr>
            <a:r>
              <a:rPr lang="en-US" sz="2800" i="1" dirty="0">
                <a:solidFill>
                  <a:schemeClr val="tx2"/>
                </a:solidFill>
                <a:latin typeface="Segoe UI" panose="020B0502040204020203" pitchFamily="34" charset="0"/>
                <a:ea typeface="Segoe UI" panose="020B0502040204020203" pitchFamily="34" charset="0"/>
                <a:cs typeface="Segoe UI" panose="020B0502040204020203" pitchFamily="34" charset="0"/>
              </a:rPr>
              <a:t>What is </a:t>
            </a:r>
            <a:r>
              <a:rPr lang="en-US" sz="2800" i="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DBMS</a:t>
            </a:r>
            <a:endParaRPr lang="en-US" sz="2800" i="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3600" i="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Database Models</a:t>
            </a:r>
          </a:p>
          <a:p>
            <a:pPr marL="285750" indent="-285750">
              <a:buFont typeface="Arial" panose="020B0604020202020204" pitchFamily="34" charset="0"/>
              <a:buChar char="•"/>
            </a:pPr>
            <a:r>
              <a:rPr lang="en-US" sz="3600" i="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Entity Relationship Diagram</a:t>
            </a:r>
            <a:endParaRPr lang="en-US" sz="3600" i="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3600" i="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Database Objects</a:t>
            </a:r>
          </a:p>
          <a:p>
            <a:pPr marL="285750" indent="-285750">
              <a:buFont typeface="Arial" panose="020B0604020202020204" pitchFamily="34" charset="0"/>
              <a:buChar char="•"/>
            </a:pPr>
            <a:r>
              <a:rPr lang="en-US" sz="3600" i="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General Data Types</a:t>
            </a:r>
          </a:p>
          <a:p>
            <a:pPr marL="285750" indent="-285750">
              <a:buFont typeface="Arial" panose="020B0604020202020204" pitchFamily="34" charset="0"/>
              <a:buChar char="•"/>
            </a:pPr>
            <a:endParaRPr lang="en-US" sz="3600" i="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3"/>
          <a:stretch>
            <a:fillRect/>
          </a:stretch>
        </p:blipFill>
        <p:spPr>
          <a:xfrm>
            <a:off x="5103897" y="4393782"/>
            <a:ext cx="4040103" cy="2007018"/>
          </a:xfrm>
          <a:prstGeom prst="rect">
            <a:avLst/>
          </a:prstGeom>
        </p:spPr>
      </p:pic>
    </p:spTree>
    <p:extLst>
      <p:ext uri="{BB962C8B-B14F-4D97-AF65-F5344CB8AC3E}">
        <p14:creationId xmlns:p14="http://schemas.microsoft.com/office/powerpoint/2010/main" val="17900498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20</a:t>
            </a:fld>
            <a:endParaRPr lang="uk-UA"/>
          </a:p>
        </p:txBody>
      </p:sp>
      <p:sp>
        <p:nvSpPr>
          <p:cNvPr id="4" name="Title 3"/>
          <p:cNvSpPr>
            <a:spLocks noGrp="1"/>
          </p:cNvSpPr>
          <p:nvPr>
            <p:ph type="title"/>
          </p:nvPr>
        </p:nvSpPr>
        <p:spPr/>
        <p:txBody>
          <a:bodyPr/>
          <a:lstStyle/>
          <a:p>
            <a:r>
              <a:rPr lang="en-US" dirty="0" smtClean="0"/>
              <a:t>Main Database Objects</a:t>
            </a:r>
            <a:endParaRPr lang="uk-UA" dirty="0"/>
          </a:p>
        </p:txBody>
      </p:sp>
      <p:sp>
        <p:nvSpPr>
          <p:cNvPr id="5" name="Content Placeholder 2"/>
          <p:cNvSpPr>
            <a:spLocks noGrp="1"/>
          </p:cNvSpPr>
          <p:nvPr>
            <p:ph idx="1"/>
          </p:nvPr>
        </p:nvSpPr>
        <p:spPr>
          <a:xfrm>
            <a:off x="457200" y="1124744"/>
            <a:ext cx="8229600" cy="5001419"/>
          </a:xfrm>
        </p:spPr>
        <p:txBody>
          <a:bodyPr/>
          <a:lstStyle/>
          <a:p>
            <a:pPr marL="0" indent="0">
              <a:buNone/>
            </a:pPr>
            <a:r>
              <a:rPr lang="en-US" dirty="0" smtClean="0"/>
              <a:t>Typical relational database contains:</a:t>
            </a:r>
          </a:p>
          <a:p>
            <a:r>
              <a:rPr lang="en-US" dirty="0" smtClean="0"/>
              <a:t>Tables</a:t>
            </a:r>
          </a:p>
          <a:p>
            <a:r>
              <a:rPr lang="en-US" dirty="0" smtClean="0"/>
              <a:t>Views</a:t>
            </a:r>
          </a:p>
          <a:p>
            <a:r>
              <a:rPr lang="en-US" dirty="0" smtClean="0"/>
              <a:t>Stored procedures</a:t>
            </a:r>
          </a:p>
          <a:p>
            <a:r>
              <a:rPr lang="en-US" dirty="0" smtClean="0"/>
              <a:t>Triggers</a:t>
            </a:r>
          </a:p>
          <a:p>
            <a:r>
              <a:rPr lang="en-US" dirty="0" smtClean="0"/>
              <a:t>Keys</a:t>
            </a:r>
          </a:p>
          <a:p>
            <a:r>
              <a:rPr lang="en-US" dirty="0" smtClean="0"/>
              <a:t>Indexes</a:t>
            </a:r>
          </a:p>
          <a:p>
            <a:r>
              <a:rPr lang="en-US" dirty="0" smtClean="0"/>
              <a:t>etc.</a:t>
            </a:r>
            <a:endParaRPr lang="uk-UA" dirty="0"/>
          </a:p>
        </p:txBody>
      </p:sp>
    </p:spTree>
    <p:extLst>
      <p:ext uri="{BB962C8B-B14F-4D97-AF65-F5344CB8AC3E}">
        <p14:creationId xmlns:p14="http://schemas.microsoft.com/office/powerpoint/2010/main" val="7300029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21</a:t>
            </a:fld>
            <a:endParaRPr lang="uk-UA"/>
          </a:p>
        </p:txBody>
      </p:sp>
      <p:sp>
        <p:nvSpPr>
          <p:cNvPr id="4" name="Title 3"/>
          <p:cNvSpPr>
            <a:spLocks noGrp="1"/>
          </p:cNvSpPr>
          <p:nvPr>
            <p:ph type="title"/>
          </p:nvPr>
        </p:nvSpPr>
        <p:spPr/>
        <p:txBody>
          <a:bodyPr/>
          <a:lstStyle/>
          <a:p>
            <a:r>
              <a:rPr lang="en-US" dirty="0" smtClean="0"/>
              <a:t>Tables</a:t>
            </a:r>
            <a:endParaRPr lang="uk-UA" dirty="0"/>
          </a:p>
        </p:txBody>
      </p:sp>
      <p:sp>
        <p:nvSpPr>
          <p:cNvPr id="5" name="Content Placeholder 2"/>
          <p:cNvSpPr>
            <a:spLocks noGrp="1"/>
          </p:cNvSpPr>
          <p:nvPr>
            <p:ph idx="1"/>
          </p:nvPr>
        </p:nvSpPr>
        <p:spPr>
          <a:xfrm>
            <a:off x="304800" y="1066800"/>
            <a:ext cx="8229600" cy="4525963"/>
          </a:xfrm>
        </p:spPr>
        <p:txBody>
          <a:bodyPr/>
          <a:lstStyle/>
          <a:p>
            <a:r>
              <a:rPr lang="en-US" dirty="0"/>
              <a:t>A table is a collection of related data held in a structured format within a database. It consists of </a:t>
            </a:r>
            <a:r>
              <a:rPr lang="en-US" dirty="0" smtClean="0"/>
              <a:t>fields </a:t>
            </a:r>
            <a:r>
              <a:rPr lang="en-US" dirty="0"/>
              <a:t>(columns), and rows</a:t>
            </a:r>
            <a:endParaRPr lang="uk-UA" dirty="0"/>
          </a:p>
        </p:txBody>
      </p:sp>
      <p:pic>
        <p:nvPicPr>
          <p:cNvPr id="6" name="Picture 2" descr="http://www.teach-ict.com/gcse_new/databases/terminology/miniweb/images/tabl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0" y="3124200"/>
            <a:ext cx="4762500" cy="2581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2465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22</a:t>
            </a:fld>
            <a:endParaRPr lang="uk-UA"/>
          </a:p>
        </p:txBody>
      </p:sp>
      <p:sp>
        <p:nvSpPr>
          <p:cNvPr id="4" name="Title 3"/>
          <p:cNvSpPr>
            <a:spLocks noGrp="1"/>
          </p:cNvSpPr>
          <p:nvPr>
            <p:ph type="title"/>
          </p:nvPr>
        </p:nvSpPr>
        <p:spPr/>
        <p:txBody>
          <a:bodyPr/>
          <a:lstStyle/>
          <a:p>
            <a:r>
              <a:rPr lang="en-US" dirty="0" smtClean="0"/>
              <a:t>Keys</a:t>
            </a:r>
            <a:endParaRPr lang="uk-UA" dirty="0"/>
          </a:p>
        </p:txBody>
      </p:sp>
      <p:sp>
        <p:nvSpPr>
          <p:cNvPr id="5" name="Content Placeholder 2"/>
          <p:cNvSpPr>
            <a:spLocks noGrp="1"/>
          </p:cNvSpPr>
          <p:nvPr>
            <p:ph idx="1"/>
          </p:nvPr>
        </p:nvSpPr>
        <p:spPr>
          <a:xfrm>
            <a:off x="304800" y="1219200"/>
            <a:ext cx="8229600" cy="4525963"/>
          </a:xfrm>
        </p:spPr>
        <p:txBody>
          <a:bodyPr/>
          <a:lstStyle/>
          <a:p>
            <a:r>
              <a:rPr lang="en-US" dirty="0"/>
              <a:t>Keys are, as their name suggests, a key part of a relational database and a vital part of the structure of a table. They ensure each record within a table can be uniquely identified by one or a combination of fields within the table. They help enforce integrity and help identify the relationship between tables.</a:t>
            </a:r>
            <a:endParaRPr lang="uk-UA" dirty="0"/>
          </a:p>
        </p:txBody>
      </p:sp>
    </p:spTree>
    <p:extLst>
      <p:ext uri="{BB962C8B-B14F-4D97-AF65-F5344CB8AC3E}">
        <p14:creationId xmlns:p14="http://schemas.microsoft.com/office/powerpoint/2010/main" val="42124111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23</a:t>
            </a:fld>
            <a:endParaRPr lang="uk-UA"/>
          </a:p>
        </p:txBody>
      </p:sp>
      <p:sp>
        <p:nvSpPr>
          <p:cNvPr id="4" name="Title 3"/>
          <p:cNvSpPr>
            <a:spLocks noGrp="1"/>
          </p:cNvSpPr>
          <p:nvPr>
            <p:ph type="title"/>
          </p:nvPr>
        </p:nvSpPr>
        <p:spPr/>
        <p:txBody>
          <a:bodyPr/>
          <a:lstStyle/>
          <a:p>
            <a:r>
              <a:rPr lang="en-US" dirty="0" smtClean="0"/>
              <a:t>Primary Key</a:t>
            </a:r>
            <a:endParaRPr lang="uk-UA" dirty="0"/>
          </a:p>
        </p:txBody>
      </p:sp>
      <p:sp>
        <p:nvSpPr>
          <p:cNvPr id="5" name="Content Placeholder 2"/>
          <p:cNvSpPr>
            <a:spLocks noGrp="1"/>
          </p:cNvSpPr>
          <p:nvPr>
            <p:ph idx="1"/>
          </p:nvPr>
        </p:nvSpPr>
        <p:spPr>
          <a:xfrm>
            <a:off x="304800" y="1143000"/>
            <a:ext cx="8229600" cy="4525963"/>
          </a:xfrm>
        </p:spPr>
        <p:txBody>
          <a:bodyPr/>
          <a:lstStyle/>
          <a:p>
            <a:r>
              <a:rPr lang="en-US" dirty="0" smtClean="0"/>
              <a:t>Primary key is the field that uniquely identifies the table row. Traditionally, this field is named ID or &lt;</a:t>
            </a:r>
            <a:r>
              <a:rPr lang="en-US" dirty="0" err="1" smtClean="0"/>
              <a:t>TableName</a:t>
            </a:r>
            <a:r>
              <a:rPr lang="en-US" dirty="0" smtClean="0"/>
              <a:t>&gt;ID</a:t>
            </a:r>
            <a:endParaRPr lang="uk-UA" dirty="0"/>
          </a:p>
        </p:txBody>
      </p:sp>
      <p:pic>
        <p:nvPicPr>
          <p:cNvPr id="6" name="Picture 2" descr="http://www.teach-ict.com/as_a2_ict_new/ocr/AS_G061/315_database_concepts/terminology/miniweb/images/simpleprima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9520" y="3145512"/>
            <a:ext cx="38100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7494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24</a:t>
            </a:fld>
            <a:endParaRPr lang="uk-UA"/>
          </a:p>
        </p:txBody>
      </p:sp>
      <p:sp>
        <p:nvSpPr>
          <p:cNvPr id="4" name="Title 3"/>
          <p:cNvSpPr>
            <a:spLocks noGrp="1"/>
          </p:cNvSpPr>
          <p:nvPr>
            <p:ph type="title"/>
          </p:nvPr>
        </p:nvSpPr>
        <p:spPr/>
        <p:txBody>
          <a:bodyPr/>
          <a:lstStyle/>
          <a:p>
            <a:r>
              <a:rPr lang="en-US" dirty="0" smtClean="0"/>
              <a:t>Foreign Key</a:t>
            </a:r>
            <a:endParaRPr lang="uk-UA" dirty="0"/>
          </a:p>
        </p:txBody>
      </p:sp>
      <p:sp>
        <p:nvSpPr>
          <p:cNvPr id="5" name="Content Placeholder 2"/>
          <p:cNvSpPr>
            <a:spLocks noGrp="1"/>
          </p:cNvSpPr>
          <p:nvPr>
            <p:ph idx="1"/>
          </p:nvPr>
        </p:nvSpPr>
        <p:spPr>
          <a:xfrm>
            <a:off x="304800" y="1143000"/>
            <a:ext cx="8229600" cy="4525963"/>
          </a:xfrm>
        </p:spPr>
        <p:txBody>
          <a:bodyPr/>
          <a:lstStyle/>
          <a:p>
            <a:r>
              <a:rPr lang="en-US" dirty="0"/>
              <a:t>The foreign key field is a field that references the primary key field of another table</a:t>
            </a:r>
            <a:r>
              <a:rPr lang="en-US" dirty="0" smtClean="0"/>
              <a:t>. It is used for creating relationships between tables</a:t>
            </a:r>
            <a:endParaRPr lang="uk-UA" dirty="0"/>
          </a:p>
        </p:txBody>
      </p:sp>
      <p:pic>
        <p:nvPicPr>
          <p:cNvPr id="6" name="Picture 2" descr="http://en.tekstenuitleg.net/media/23408/customer_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528" y="3331840"/>
            <a:ext cx="467677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3905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25</a:t>
            </a:fld>
            <a:endParaRPr lang="uk-UA"/>
          </a:p>
        </p:txBody>
      </p:sp>
      <p:sp>
        <p:nvSpPr>
          <p:cNvPr id="4" name="Title 3"/>
          <p:cNvSpPr>
            <a:spLocks noGrp="1"/>
          </p:cNvSpPr>
          <p:nvPr>
            <p:ph type="title"/>
          </p:nvPr>
        </p:nvSpPr>
        <p:spPr/>
        <p:txBody>
          <a:bodyPr/>
          <a:lstStyle/>
          <a:p>
            <a:r>
              <a:rPr lang="en-US" dirty="0" smtClean="0"/>
              <a:t>Indexes</a:t>
            </a:r>
            <a:endParaRPr lang="uk-UA" dirty="0"/>
          </a:p>
        </p:txBody>
      </p:sp>
      <p:sp>
        <p:nvSpPr>
          <p:cNvPr id="5" name="Content Placeholder 3"/>
          <p:cNvSpPr>
            <a:spLocks noGrp="1"/>
          </p:cNvSpPr>
          <p:nvPr>
            <p:ph idx="1"/>
          </p:nvPr>
        </p:nvSpPr>
        <p:spPr>
          <a:xfrm>
            <a:off x="304800" y="1219200"/>
            <a:ext cx="8229600" cy="4525963"/>
          </a:xfrm>
        </p:spPr>
        <p:txBody>
          <a:bodyPr>
            <a:normAutofit lnSpcReduction="10000"/>
          </a:bodyPr>
          <a:lstStyle/>
          <a:p>
            <a:r>
              <a:rPr lang="en-US" dirty="0"/>
              <a:t>A database index is a data structure that improves the speed of data retrieval operations on a </a:t>
            </a:r>
            <a:r>
              <a:rPr lang="en-US" dirty="0" smtClean="0"/>
              <a:t>DB </a:t>
            </a:r>
            <a:r>
              <a:rPr lang="en-US" dirty="0"/>
              <a:t>table at the cost of additional writes and storage space to maintain the index data structure. </a:t>
            </a:r>
            <a:endParaRPr lang="en-US" dirty="0" smtClean="0"/>
          </a:p>
          <a:p>
            <a:r>
              <a:rPr lang="en-US" dirty="0" smtClean="0"/>
              <a:t>Indexes </a:t>
            </a:r>
            <a:r>
              <a:rPr lang="en-US" dirty="0"/>
              <a:t>are used to quickly locate data without having to search every row in a database table every time a database table is accessed. </a:t>
            </a:r>
            <a:endParaRPr lang="uk-UA" dirty="0"/>
          </a:p>
        </p:txBody>
      </p:sp>
    </p:spTree>
    <p:extLst>
      <p:ext uri="{BB962C8B-B14F-4D97-AF65-F5344CB8AC3E}">
        <p14:creationId xmlns:p14="http://schemas.microsoft.com/office/powerpoint/2010/main" val="22537823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26</a:t>
            </a:fld>
            <a:endParaRPr lang="uk-UA"/>
          </a:p>
        </p:txBody>
      </p:sp>
      <p:sp>
        <p:nvSpPr>
          <p:cNvPr id="4" name="Title 3"/>
          <p:cNvSpPr>
            <a:spLocks noGrp="1"/>
          </p:cNvSpPr>
          <p:nvPr>
            <p:ph type="title"/>
          </p:nvPr>
        </p:nvSpPr>
        <p:spPr/>
        <p:txBody>
          <a:bodyPr/>
          <a:lstStyle/>
          <a:p>
            <a:r>
              <a:rPr lang="en-US" dirty="0" smtClean="0"/>
              <a:t>Views</a:t>
            </a:r>
            <a:endParaRPr lang="uk-UA" dirty="0"/>
          </a:p>
        </p:txBody>
      </p:sp>
      <p:sp>
        <p:nvSpPr>
          <p:cNvPr id="5" name="Content Placeholder 3"/>
          <p:cNvSpPr>
            <a:spLocks noGrp="1"/>
          </p:cNvSpPr>
          <p:nvPr>
            <p:ph idx="1"/>
          </p:nvPr>
        </p:nvSpPr>
        <p:spPr>
          <a:xfrm>
            <a:off x="304800" y="1295400"/>
            <a:ext cx="8229600" cy="4525963"/>
          </a:xfrm>
        </p:spPr>
        <p:txBody>
          <a:bodyPr/>
          <a:lstStyle/>
          <a:p>
            <a:r>
              <a:rPr lang="en-US" dirty="0"/>
              <a:t>A Database View is a subset of the database sorted and displayed in a particular </a:t>
            </a:r>
            <a:r>
              <a:rPr lang="en-US" dirty="0" smtClean="0"/>
              <a:t>way</a:t>
            </a:r>
          </a:p>
          <a:p>
            <a:r>
              <a:rPr lang="en-US" dirty="0" smtClean="0"/>
              <a:t>View </a:t>
            </a:r>
            <a:r>
              <a:rPr lang="en-US" dirty="0"/>
              <a:t>is the result set of a stored query on the data, which the database users can query just as </a:t>
            </a:r>
            <a:r>
              <a:rPr lang="en-US" dirty="0" smtClean="0"/>
              <a:t>they would in a persistent database collection object</a:t>
            </a:r>
            <a:endParaRPr lang="uk-UA" dirty="0"/>
          </a:p>
        </p:txBody>
      </p:sp>
    </p:spTree>
    <p:extLst>
      <p:ext uri="{BB962C8B-B14F-4D97-AF65-F5344CB8AC3E}">
        <p14:creationId xmlns:p14="http://schemas.microsoft.com/office/powerpoint/2010/main" val="13233819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27</a:t>
            </a:fld>
            <a:endParaRPr lang="uk-UA"/>
          </a:p>
        </p:txBody>
      </p:sp>
      <p:sp>
        <p:nvSpPr>
          <p:cNvPr id="4" name="Title 3"/>
          <p:cNvSpPr>
            <a:spLocks noGrp="1"/>
          </p:cNvSpPr>
          <p:nvPr>
            <p:ph type="title"/>
          </p:nvPr>
        </p:nvSpPr>
        <p:spPr/>
        <p:txBody>
          <a:bodyPr/>
          <a:lstStyle/>
          <a:p>
            <a:r>
              <a:rPr lang="en-US" dirty="0" smtClean="0"/>
              <a:t>Stored Procedures</a:t>
            </a:r>
            <a:endParaRPr lang="uk-UA" dirty="0"/>
          </a:p>
        </p:txBody>
      </p:sp>
      <p:sp>
        <p:nvSpPr>
          <p:cNvPr id="5" name="Content Placeholder 3"/>
          <p:cNvSpPr>
            <a:spLocks noGrp="1"/>
          </p:cNvSpPr>
          <p:nvPr>
            <p:ph idx="1"/>
          </p:nvPr>
        </p:nvSpPr>
        <p:spPr>
          <a:xfrm>
            <a:off x="228600" y="1219200"/>
            <a:ext cx="8229600" cy="4525963"/>
          </a:xfrm>
        </p:spPr>
        <p:txBody>
          <a:bodyPr/>
          <a:lstStyle/>
          <a:p>
            <a:r>
              <a:rPr lang="en-US" dirty="0"/>
              <a:t>A stored procedure is a subroutine available to applications that access a </a:t>
            </a:r>
            <a:r>
              <a:rPr lang="en-US" dirty="0" smtClean="0"/>
              <a:t>relational </a:t>
            </a:r>
            <a:r>
              <a:rPr lang="en-US" dirty="0"/>
              <a:t>database </a:t>
            </a:r>
            <a:r>
              <a:rPr lang="en-US" dirty="0" smtClean="0"/>
              <a:t>system</a:t>
            </a:r>
          </a:p>
          <a:p>
            <a:r>
              <a:rPr lang="en-US" dirty="0" smtClean="0"/>
              <a:t>Usually is written in special language which is the extension of SQL.</a:t>
            </a:r>
          </a:p>
          <a:p>
            <a:r>
              <a:rPr lang="en-US" dirty="0" smtClean="0"/>
              <a:t>For MS SQL Server </a:t>
            </a:r>
            <a:r>
              <a:rPr lang="en-US" dirty="0"/>
              <a:t>this language is </a:t>
            </a:r>
            <a:r>
              <a:rPr lang="en-US" dirty="0" smtClean="0"/>
              <a:t>called Transact-SQL</a:t>
            </a:r>
            <a:endParaRPr lang="uk-UA" dirty="0"/>
          </a:p>
        </p:txBody>
      </p:sp>
    </p:spTree>
    <p:extLst>
      <p:ext uri="{BB962C8B-B14F-4D97-AF65-F5344CB8AC3E}">
        <p14:creationId xmlns:p14="http://schemas.microsoft.com/office/powerpoint/2010/main" val="26103053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28</a:t>
            </a:fld>
            <a:endParaRPr lang="uk-UA"/>
          </a:p>
        </p:txBody>
      </p:sp>
      <p:sp>
        <p:nvSpPr>
          <p:cNvPr id="4" name="Title 3"/>
          <p:cNvSpPr>
            <a:spLocks noGrp="1"/>
          </p:cNvSpPr>
          <p:nvPr>
            <p:ph type="title"/>
          </p:nvPr>
        </p:nvSpPr>
        <p:spPr/>
        <p:txBody>
          <a:bodyPr/>
          <a:lstStyle/>
          <a:p>
            <a:r>
              <a:rPr lang="en-US" dirty="0" smtClean="0"/>
              <a:t>Stored Procedures Creation</a:t>
            </a:r>
            <a:endParaRPr lang="uk-UA"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1447800"/>
            <a:ext cx="8267700"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47402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29</a:t>
            </a:fld>
            <a:endParaRPr lang="uk-UA"/>
          </a:p>
        </p:txBody>
      </p:sp>
      <p:sp>
        <p:nvSpPr>
          <p:cNvPr id="4" name="Title 3"/>
          <p:cNvSpPr>
            <a:spLocks noGrp="1"/>
          </p:cNvSpPr>
          <p:nvPr>
            <p:ph type="title"/>
          </p:nvPr>
        </p:nvSpPr>
        <p:spPr/>
        <p:txBody>
          <a:bodyPr/>
          <a:lstStyle/>
          <a:p>
            <a:r>
              <a:rPr lang="en-US" dirty="0" smtClean="0"/>
              <a:t>Stored Procedures Execution</a:t>
            </a:r>
            <a:endParaRPr lang="uk-UA"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8" y="1928813"/>
            <a:ext cx="7591425" cy="300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9185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bg1"/>
                </a:solidFill>
              </a:rPr>
              <a:t>Definitions</a:t>
            </a:r>
            <a:endParaRPr lang="en-US" dirty="0">
              <a:solidFill>
                <a:schemeClr val="bg1"/>
              </a:solidFill>
            </a:endParaRPr>
          </a:p>
        </p:txBody>
      </p:sp>
    </p:spTree>
    <p:extLst>
      <p:ext uri="{BB962C8B-B14F-4D97-AF65-F5344CB8AC3E}">
        <p14:creationId xmlns:p14="http://schemas.microsoft.com/office/powerpoint/2010/main" val="38666079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30</a:t>
            </a:fld>
            <a:endParaRPr lang="uk-UA"/>
          </a:p>
        </p:txBody>
      </p:sp>
      <p:sp>
        <p:nvSpPr>
          <p:cNvPr id="4" name="Title 3"/>
          <p:cNvSpPr>
            <a:spLocks noGrp="1"/>
          </p:cNvSpPr>
          <p:nvPr>
            <p:ph type="title"/>
          </p:nvPr>
        </p:nvSpPr>
        <p:spPr/>
        <p:txBody>
          <a:bodyPr/>
          <a:lstStyle/>
          <a:p>
            <a:r>
              <a:rPr lang="en-US" dirty="0" smtClean="0"/>
              <a:t>Triggers</a:t>
            </a:r>
            <a:endParaRPr lang="uk-UA" dirty="0"/>
          </a:p>
        </p:txBody>
      </p:sp>
      <p:sp>
        <p:nvSpPr>
          <p:cNvPr id="5" name="Content Placeholder 3"/>
          <p:cNvSpPr>
            <a:spLocks noGrp="1"/>
          </p:cNvSpPr>
          <p:nvPr>
            <p:ph idx="1"/>
          </p:nvPr>
        </p:nvSpPr>
        <p:spPr>
          <a:xfrm>
            <a:off x="381000" y="1295400"/>
            <a:ext cx="8229600" cy="4525963"/>
          </a:xfrm>
        </p:spPr>
        <p:txBody>
          <a:bodyPr/>
          <a:lstStyle/>
          <a:p>
            <a:r>
              <a:rPr lang="en-US" dirty="0"/>
              <a:t>A database trigger is procedural code that is automatically executed in response to certain events on a particular table or view in a database. </a:t>
            </a:r>
            <a:endParaRPr lang="en-US" dirty="0" smtClean="0"/>
          </a:p>
          <a:p>
            <a:r>
              <a:rPr lang="en-US" dirty="0" smtClean="0"/>
              <a:t>The </a:t>
            </a:r>
            <a:r>
              <a:rPr lang="en-US" dirty="0"/>
              <a:t>trigger is mostly used for maintaining the integrity of the information on the database. </a:t>
            </a:r>
            <a:endParaRPr lang="uk-UA" dirty="0"/>
          </a:p>
        </p:txBody>
      </p:sp>
    </p:spTree>
    <p:extLst>
      <p:ext uri="{BB962C8B-B14F-4D97-AF65-F5344CB8AC3E}">
        <p14:creationId xmlns:p14="http://schemas.microsoft.com/office/powerpoint/2010/main" val="20721138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31</a:t>
            </a:fld>
            <a:endParaRPr lang="uk-UA"/>
          </a:p>
        </p:txBody>
      </p:sp>
      <p:sp>
        <p:nvSpPr>
          <p:cNvPr id="4" name="Title 3"/>
          <p:cNvSpPr>
            <a:spLocks noGrp="1"/>
          </p:cNvSpPr>
          <p:nvPr>
            <p:ph type="title"/>
          </p:nvPr>
        </p:nvSpPr>
        <p:spPr/>
        <p:txBody>
          <a:bodyPr>
            <a:normAutofit fontScale="90000"/>
          </a:bodyPr>
          <a:lstStyle/>
          <a:p>
            <a:r>
              <a:rPr lang="en-US" dirty="0" smtClean="0"/>
              <a:t>Visual tools for working with RDBMS</a:t>
            </a:r>
            <a:endParaRPr lang="uk-UA" dirty="0"/>
          </a:p>
        </p:txBody>
      </p:sp>
      <p:sp>
        <p:nvSpPr>
          <p:cNvPr id="5" name="Content Placeholder 3"/>
          <p:cNvSpPr>
            <a:spLocks noGrp="1"/>
          </p:cNvSpPr>
          <p:nvPr>
            <p:ph idx="1"/>
          </p:nvPr>
        </p:nvSpPr>
        <p:spPr>
          <a:xfrm>
            <a:off x="304800" y="1143000"/>
            <a:ext cx="8229600" cy="4525963"/>
          </a:xfrm>
        </p:spPr>
        <p:txBody>
          <a:bodyPr/>
          <a:lstStyle/>
          <a:p>
            <a:endParaRPr lang="en-US" dirty="0" smtClean="0"/>
          </a:p>
          <a:p>
            <a:r>
              <a:rPr lang="en-US" dirty="0" smtClean="0"/>
              <a:t>There are some visual tools that allow to manipulate DB objects, administer the DB and execute SQL statements and program scripts.</a:t>
            </a:r>
          </a:p>
          <a:p>
            <a:endParaRPr lang="en-US" dirty="0" smtClean="0"/>
          </a:p>
          <a:p>
            <a:r>
              <a:rPr lang="en-US" dirty="0" smtClean="0"/>
              <a:t>MS SQL Server Management Studio</a:t>
            </a:r>
            <a:endParaRPr lang="uk-UA" dirty="0"/>
          </a:p>
        </p:txBody>
      </p:sp>
    </p:spTree>
    <p:extLst>
      <p:ext uri="{BB962C8B-B14F-4D97-AF65-F5344CB8AC3E}">
        <p14:creationId xmlns:p14="http://schemas.microsoft.com/office/powerpoint/2010/main" val="28814975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bg1"/>
                </a:solidFill>
              </a:rPr>
              <a:t>General Data Types</a:t>
            </a:r>
            <a:endParaRPr lang="en-US" dirty="0">
              <a:solidFill>
                <a:schemeClr val="bg1"/>
              </a:solidFill>
            </a:endParaRPr>
          </a:p>
        </p:txBody>
      </p:sp>
    </p:spTree>
    <p:extLst>
      <p:ext uri="{BB962C8B-B14F-4D97-AF65-F5344CB8AC3E}">
        <p14:creationId xmlns:p14="http://schemas.microsoft.com/office/powerpoint/2010/main" val="35627437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33</a:t>
            </a:fld>
            <a:endParaRPr lang="uk-UA"/>
          </a:p>
        </p:txBody>
      </p:sp>
      <p:sp>
        <p:nvSpPr>
          <p:cNvPr id="4" name="Title 3"/>
          <p:cNvSpPr>
            <a:spLocks noGrp="1"/>
          </p:cNvSpPr>
          <p:nvPr>
            <p:ph type="title"/>
          </p:nvPr>
        </p:nvSpPr>
        <p:spPr/>
        <p:txBody>
          <a:bodyPr/>
          <a:lstStyle/>
          <a:p>
            <a:r>
              <a:rPr lang="en-US" dirty="0" smtClean="0"/>
              <a:t>Data Types</a:t>
            </a:r>
            <a:endParaRPr lang="uk-UA" dirty="0"/>
          </a:p>
        </p:txBody>
      </p:sp>
      <p:graphicFrame>
        <p:nvGraphicFramePr>
          <p:cNvPr id="2" name="Table 1"/>
          <p:cNvGraphicFramePr>
            <a:graphicFrameLocks noGrp="1"/>
          </p:cNvGraphicFramePr>
          <p:nvPr>
            <p:extLst/>
          </p:nvPr>
        </p:nvGraphicFramePr>
        <p:xfrm>
          <a:off x="457200" y="812800"/>
          <a:ext cx="8229600" cy="5435600"/>
        </p:xfrm>
        <a:graphic>
          <a:graphicData uri="http://schemas.openxmlformats.org/drawingml/2006/table">
            <a:tbl>
              <a:tblPr firstRow="1" bandRow="1">
                <a:tableStyleId>{5C22544A-7EE6-4342-B048-85BDC9FD1C3A}</a:tableStyleId>
              </a:tblPr>
              <a:tblGrid>
                <a:gridCol w="1954530"/>
                <a:gridCol w="6275070"/>
              </a:tblGrid>
              <a:tr h="370840">
                <a:tc>
                  <a:txBody>
                    <a:bodyPr/>
                    <a:lstStyle/>
                    <a:p>
                      <a:r>
                        <a:rPr lang="en-US" dirty="0" smtClean="0"/>
                        <a:t>Data types</a:t>
                      </a:r>
                      <a:endParaRPr lang="uk-UA" dirty="0"/>
                    </a:p>
                  </a:txBody>
                  <a:tcPr/>
                </a:tc>
                <a:tc>
                  <a:txBody>
                    <a:bodyPr/>
                    <a:lstStyle/>
                    <a:p>
                      <a:r>
                        <a:rPr lang="en-US" dirty="0" smtClean="0"/>
                        <a:t>Description</a:t>
                      </a:r>
                      <a:endParaRPr lang="uk-UA" dirty="0"/>
                    </a:p>
                  </a:txBody>
                  <a:tcPr/>
                </a:tc>
              </a:tr>
              <a:tr h="370840">
                <a:tc>
                  <a:txBody>
                    <a:bodyPr/>
                    <a:lstStyle/>
                    <a:p>
                      <a:r>
                        <a:rPr lang="en-US" sz="1600" dirty="0" smtClean="0">
                          <a:latin typeface="Segoe UI" panose="020B0502040204020203" pitchFamily="34" charset="0"/>
                          <a:ea typeface="Segoe UI" panose="020B0502040204020203" pitchFamily="34" charset="0"/>
                          <a:cs typeface="Segoe UI" panose="020B0502040204020203" pitchFamily="34" charset="0"/>
                        </a:rPr>
                        <a:t>CHARACTER(n)</a:t>
                      </a:r>
                      <a:endParaRPr lang="uk-UA" sz="16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US" sz="1600" dirty="0" smtClean="0">
                          <a:latin typeface="Segoe UI" panose="020B0502040204020203" pitchFamily="34" charset="0"/>
                          <a:ea typeface="Segoe UI" panose="020B0502040204020203" pitchFamily="34" charset="0"/>
                          <a:cs typeface="Segoe UI" panose="020B0502040204020203" pitchFamily="34" charset="0"/>
                        </a:rPr>
                        <a:t>Character string. Fixed-length n</a:t>
                      </a:r>
                      <a:endParaRPr lang="uk-UA" sz="1600" dirty="0">
                        <a:latin typeface="Segoe UI" panose="020B0502040204020203" pitchFamily="34" charset="0"/>
                        <a:ea typeface="Segoe UI" panose="020B0502040204020203" pitchFamily="34" charset="0"/>
                        <a:cs typeface="Segoe UI" panose="020B0502040204020203" pitchFamily="34" charset="0"/>
                      </a:endParaRPr>
                    </a:p>
                  </a:txBody>
                  <a:tcPr/>
                </a:tc>
              </a:tr>
              <a:tr h="370840">
                <a:tc>
                  <a:txBody>
                    <a:bodyPr/>
                    <a:lstStyle/>
                    <a:p>
                      <a:r>
                        <a:rPr lang="en-US" sz="1600" dirty="0" smtClean="0">
                          <a:latin typeface="Segoe UI" panose="020B0502040204020203" pitchFamily="34" charset="0"/>
                          <a:ea typeface="Segoe UI" panose="020B0502040204020203" pitchFamily="34" charset="0"/>
                          <a:cs typeface="Segoe UI" panose="020B0502040204020203" pitchFamily="34" charset="0"/>
                        </a:rPr>
                        <a:t>VARCHAR(n) or</a:t>
                      </a:r>
                      <a:br>
                        <a:rPr lang="en-US" sz="1600" dirty="0" smtClean="0">
                          <a:latin typeface="Segoe UI" panose="020B0502040204020203" pitchFamily="34" charset="0"/>
                          <a:ea typeface="Segoe UI" panose="020B0502040204020203" pitchFamily="34" charset="0"/>
                          <a:cs typeface="Segoe UI" panose="020B0502040204020203" pitchFamily="34" charset="0"/>
                        </a:rPr>
                      </a:br>
                      <a:r>
                        <a:rPr lang="en-US" sz="1600" dirty="0" smtClean="0">
                          <a:latin typeface="Segoe UI" panose="020B0502040204020203" pitchFamily="34" charset="0"/>
                          <a:ea typeface="Segoe UI" panose="020B0502040204020203" pitchFamily="34" charset="0"/>
                          <a:cs typeface="Segoe UI" panose="020B0502040204020203" pitchFamily="34" charset="0"/>
                        </a:rPr>
                        <a:t>CHARACTER VARYING(n)</a:t>
                      </a:r>
                      <a:endParaRPr lang="uk-UA" sz="16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US" sz="1600" dirty="0" smtClean="0">
                          <a:latin typeface="Segoe UI" panose="020B0502040204020203" pitchFamily="34" charset="0"/>
                          <a:ea typeface="Segoe UI" panose="020B0502040204020203" pitchFamily="34" charset="0"/>
                          <a:cs typeface="Segoe UI" panose="020B0502040204020203" pitchFamily="34" charset="0"/>
                        </a:rPr>
                        <a:t>Character string. Variable length. Maximum length n</a:t>
                      </a:r>
                      <a:endParaRPr lang="uk-UA" sz="1600" dirty="0">
                        <a:latin typeface="Segoe UI" panose="020B0502040204020203" pitchFamily="34" charset="0"/>
                        <a:ea typeface="Segoe UI" panose="020B0502040204020203" pitchFamily="34" charset="0"/>
                        <a:cs typeface="Segoe UI" panose="020B0502040204020203" pitchFamily="34" charset="0"/>
                      </a:endParaRPr>
                    </a:p>
                  </a:txBody>
                  <a:tcPr/>
                </a:tc>
              </a:tr>
              <a:tr h="370840">
                <a:tc>
                  <a:txBody>
                    <a:bodyPr/>
                    <a:lstStyle/>
                    <a:p>
                      <a:r>
                        <a:rPr lang="en-US" sz="1600" dirty="0" smtClean="0">
                          <a:latin typeface="Segoe UI" panose="020B0502040204020203" pitchFamily="34" charset="0"/>
                          <a:ea typeface="Segoe UI" panose="020B0502040204020203" pitchFamily="34" charset="0"/>
                          <a:cs typeface="Segoe UI" panose="020B0502040204020203" pitchFamily="34" charset="0"/>
                        </a:rPr>
                        <a:t>BOOLEAN</a:t>
                      </a:r>
                      <a:endParaRPr lang="uk-UA" sz="16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US" sz="1600" dirty="0" smtClean="0">
                          <a:latin typeface="Segoe UI" panose="020B0502040204020203" pitchFamily="34" charset="0"/>
                          <a:ea typeface="Segoe UI" panose="020B0502040204020203" pitchFamily="34" charset="0"/>
                          <a:cs typeface="Segoe UI" panose="020B0502040204020203" pitchFamily="34" charset="0"/>
                        </a:rPr>
                        <a:t>Stores TRUE or FALSE values</a:t>
                      </a:r>
                      <a:endParaRPr lang="uk-UA" sz="1600" dirty="0">
                        <a:latin typeface="Segoe UI" panose="020B0502040204020203" pitchFamily="34" charset="0"/>
                        <a:ea typeface="Segoe UI" panose="020B0502040204020203" pitchFamily="34" charset="0"/>
                        <a:cs typeface="Segoe UI" panose="020B0502040204020203" pitchFamily="34" charset="0"/>
                      </a:endParaRPr>
                    </a:p>
                  </a:txBody>
                  <a:tcPr/>
                </a:tc>
              </a:tr>
              <a:tr h="370840">
                <a:tc>
                  <a:txBody>
                    <a:bodyPr/>
                    <a:lstStyle/>
                    <a:p>
                      <a:r>
                        <a:rPr lang="en-US" sz="1600" dirty="0" smtClean="0">
                          <a:latin typeface="Segoe UI" panose="020B0502040204020203" pitchFamily="34" charset="0"/>
                          <a:ea typeface="Segoe UI" panose="020B0502040204020203" pitchFamily="34" charset="0"/>
                          <a:cs typeface="Segoe UI" panose="020B0502040204020203" pitchFamily="34" charset="0"/>
                        </a:rPr>
                        <a:t>INTEGER(p)</a:t>
                      </a:r>
                      <a:endParaRPr lang="uk-UA" sz="16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US" sz="1600" smtClean="0">
                          <a:latin typeface="Segoe UI" panose="020B0502040204020203" pitchFamily="34" charset="0"/>
                          <a:ea typeface="Segoe UI" panose="020B0502040204020203" pitchFamily="34" charset="0"/>
                          <a:cs typeface="Segoe UI" panose="020B0502040204020203" pitchFamily="34" charset="0"/>
                        </a:rPr>
                        <a:t>Integer numerical (no decimal). Precision p</a:t>
                      </a:r>
                      <a:endParaRPr lang="uk-UA" sz="1600">
                        <a:latin typeface="Segoe UI" panose="020B0502040204020203" pitchFamily="34" charset="0"/>
                        <a:ea typeface="Segoe UI" panose="020B0502040204020203" pitchFamily="34" charset="0"/>
                        <a:cs typeface="Segoe UI" panose="020B0502040204020203" pitchFamily="34" charset="0"/>
                      </a:endParaRPr>
                    </a:p>
                  </a:txBody>
                  <a:tcPr/>
                </a:tc>
              </a:tr>
              <a:tr h="370840">
                <a:tc>
                  <a:txBody>
                    <a:bodyPr/>
                    <a:lstStyle/>
                    <a:p>
                      <a:r>
                        <a:rPr lang="en-US" sz="1600" dirty="0" smtClean="0">
                          <a:latin typeface="Segoe UI" panose="020B0502040204020203" pitchFamily="34" charset="0"/>
                          <a:ea typeface="Segoe UI" panose="020B0502040204020203" pitchFamily="34" charset="0"/>
                          <a:cs typeface="Segoe UI" panose="020B0502040204020203" pitchFamily="34" charset="0"/>
                        </a:rPr>
                        <a:t>INTEGER</a:t>
                      </a:r>
                      <a:endParaRPr lang="uk-UA" sz="16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US" sz="1600" dirty="0" smtClean="0">
                          <a:latin typeface="Segoe UI" panose="020B0502040204020203" pitchFamily="34" charset="0"/>
                          <a:ea typeface="Segoe UI" panose="020B0502040204020203" pitchFamily="34" charset="0"/>
                          <a:cs typeface="Segoe UI" panose="020B0502040204020203" pitchFamily="34" charset="0"/>
                        </a:rPr>
                        <a:t>Integer numerical (no decimal). Precision 10</a:t>
                      </a:r>
                      <a:endParaRPr lang="uk-UA" sz="1600" dirty="0">
                        <a:latin typeface="Segoe UI" panose="020B0502040204020203" pitchFamily="34" charset="0"/>
                        <a:ea typeface="Segoe UI" panose="020B0502040204020203" pitchFamily="34" charset="0"/>
                        <a:cs typeface="Segoe UI" panose="020B0502040204020203" pitchFamily="34" charset="0"/>
                      </a:endParaRPr>
                    </a:p>
                  </a:txBody>
                  <a:tcPr/>
                </a:tc>
              </a:tr>
              <a:tr h="370840">
                <a:tc>
                  <a:txBody>
                    <a:bodyPr/>
                    <a:lstStyle/>
                    <a:p>
                      <a:r>
                        <a:rPr lang="en-US" sz="1600" dirty="0" smtClean="0">
                          <a:latin typeface="Segoe UI" panose="020B0502040204020203" pitchFamily="34" charset="0"/>
                          <a:ea typeface="Segoe UI" panose="020B0502040204020203" pitchFamily="34" charset="0"/>
                          <a:cs typeface="Segoe UI" panose="020B0502040204020203" pitchFamily="34" charset="0"/>
                        </a:rPr>
                        <a:t>BIGINT</a:t>
                      </a:r>
                      <a:endParaRPr lang="uk-UA" sz="16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US" sz="1600" dirty="0" smtClean="0">
                          <a:latin typeface="Segoe UI" panose="020B0502040204020203" pitchFamily="34" charset="0"/>
                          <a:ea typeface="Segoe UI" panose="020B0502040204020203" pitchFamily="34" charset="0"/>
                          <a:cs typeface="Segoe UI" panose="020B0502040204020203" pitchFamily="34" charset="0"/>
                        </a:rPr>
                        <a:t>Integer numerical (no decimal). Precision 19</a:t>
                      </a:r>
                      <a:endParaRPr lang="uk-UA" sz="1600" dirty="0">
                        <a:latin typeface="Segoe UI" panose="020B0502040204020203" pitchFamily="34" charset="0"/>
                        <a:ea typeface="Segoe UI" panose="020B0502040204020203" pitchFamily="34" charset="0"/>
                        <a:cs typeface="Segoe UI" panose="020B0502040204020203" pitchFamily="34" charset="0"/>
                      </a:endParaRPr>
                    </a:p>
                  </a:txBody>
                  <a:tcPr/>
                </a:tc>
              </a:tr>
              <a:tr h="370840">
                <a:tc>
                  <a:txBody>
                    <a:bodyPr/>
                    <a:lstStyle/>
                    <a:p>
                      <a:r>
                        <a:rPr lang="en-US" sz="1600" dirty="0" smtClean="0">
                          <a:latin typeface="Segoe UI" panose="020B0502040204020203" pitchFamily="34" charset="0"/>
                          <a:ea typeface="Segoe UI" panose="020B0502040204020203" pitchFamily="34" charset="0"/>
                          <a:cs typeface="Segoe UI" panose="020B0502040204020203" pitchFamily="34" charset="0"/>
                        </a:rPr>
                        <a:t>DECIMAL(</a:t>
                      </a:r>
                      <a:r>
                        <a:rPr lang="en-US" sz="1600" dirty="0" err="1" smtClean="0">
                          <a:latin typeface="Segoe UI" panose="020B0502040204020203" pitchFamily="34" charset="0"/>
                          <a:ea typeface="Segoe UI" panose="020B0502040204020203" pitchFamily="34" charset="0"/>
                          <a:cs typeface="Segoe UI" panose="020B0502040204020203" pitchFamily="34" charset="0"/>
                        </a:rPr>
                        <a:t>p,s</a:t>
                      </a:r>
                      <a:r>
                        <a:rPr lang="en-US" sz="1600" dirty="0" smtClean="0">
                          <a:latin typeface="Segoe UI" panose="020B0502040204020203" pitchFamily="34" charset="0"/>
                          <a:ea typeface="Segoe UI" panose="020B0502040204020203" pitchFamily="34" charset="0"/>
                          <a:cs typeface="Segoe UI" panose="020B0502040204020203" pitchFamily="34" charset="0"/>
                        </a:rPr>
                        <a:t>)</a:t>
                      </a:r>
                    </a:p>
                    <a:p>
                      <a:r>
                        <a:rPr lang="en-US" sz="1600" dirty="0" smtClean="0">
                          <a:latin typeface="Segoe UI" panose="020B0502040204020203" pitchFamily="34" charset="0"/>
                          <a:ea typeface="Segoe UI" panose="020B0502040204020203" pitchFamily="34" charset="0"/>
                          <a:cs typeface="Segoe UI" panose="020B0502040204020203" pitchFamily="34" charset="0"/>
                        </a:rPr>
                        <a:t>NUMERIC(</a:t>
                      </a:r>
                      <a:r>
                        <a:rPr lang="en-US" sz="1600" dirty="0" err="1" smtClean="0">
                          <a:latin typeface="Segoe UI" panose="020B0502040204020203" pitchFamily="34" charset="0"/>
                          <a:ea typeface="Segoe UI" panose="020B0502040204020203" pitchFamily="34" charset="0"/>
                          <a:cs typeface="Segoe UI" panose="020B0502040204020203" pitchFamily="34" charset="0"/>
                        </a:rPr>
                        <a:t>p,s</a:t>
                      </a:r>
                      <a:r>
                        <a:rPr lang="en-US" sz="1600" dirty="0" smtClean="0">
                          <a:latin typeface="Segoe UI" panose="020B0502040204020203" pitchFamily="34" charset="0"/>
                          <a:ea typeface="Segoe UI" panose="020B0502040204020203" pitchFamily="34" charset="0"/>
                          <a:cs typeface="Segoe UI" panose="020B0502040204020203" pitchFamily="34" charset="0"/>
                        </a:rPr>
                        <a:t>)</a:t>
                      </a:r>
                      <a:endParaRPr lang="uk-UA" sz="16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US" sz="1600" dirty="0" smtClean="0">
                          <a:latin typeface="Segoe UI" panose="020B0502040204020203" pitchFamily="34" charset="0"/>
                          <a:ea typeface="Segoe UI" panose="020B0502040204020203" pitchFamily="34" charset="0"/>
                          <a:cs typeface="Segoe UI" panose="020B0502040204020203" pitchFamily="34" charset="0"/>
                        </a:rPr>
                        <a:t>Exact numerical, precision p, scale s. Example: decimal(5,2) is a number that has 3 digits before the decimal and 2 digits after the decimal</a:t>
                      </a:r>
                      <a:endParaRPr lang="uk-UA" sz="1600" dirty="0">
                        <a:latin typeface="Segoe UI" panose="020B0502040204020203" pitchFamily="34" charset="0"/>
                        <a:ea typeface="Segoe UI" panose="020B0502040204020203" pitchFamily="34" charset="0"/>
                        <a:cs typeface="Segoe UI" panose="020B0502040204020203" pitchFamily="34" charset="0"/>
                      </a:endParaRPr>
                    </a:p>
                  </a:txBody>
                  <a:tcPr/>
                </a:tc>
              </a:tr>
              <a:tr h="370840">
                <a:tc>
                  <a:txBody>
                    <a:bodyPr/>
                    <a:lstStyle/>
                    <a:p>
                      <a:r>
                        <a:rPr lang="en-US" sz="1600" dirty="0" smtClean="0">
                          <a:latin typeface="Segoe UI" panose="020B0502040204020203" pitchFamily="34" charset="0"/>
                          <a:ea typeface="Segoe UI" panose="020B0502040204020203" pitchFamily="34" charset="0"/>
                          <a:cs typeface="Segoe UI" panose="020B0502040204020203" pitchFamily="34" charset="0"/>
                        </a:rPr>
                        <a:t>FLOAT(p)</a:t>
                      </a:r>
                      <a:endParaRPr lang="uk-UA" sz="16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US" sz="1600" dirty="0" smtClean="0">
                          <a:latin typeface="Segoe UI" panose="020B0502040204020203" pitchFamily="34" charset="0"/>
                          <a:ea typeface="Segoe UI" panose="020B0502040204020203" pitchFamily="34" charset="0"/>
                          <a:cs typeface="Segoe UI" panose="020B0502040204020203" pitchFamily="34" charset="0"/>
                        </a:rPr>
                        <a:t>Approximate numerical, mantissa precision p. A floating number in base 10 exponential notation. The size argument for this type consists of a single number specifying the minimum precision</a:t>
                      </a:r>
                      <a:endParaRPr lang="uk-UA" sz="1600" dirty="0">
                        <a:latin typeface="Segoe UI" panose="020B0502040204020203" pitchFamily="34" charset="0"/>
                        <a:ea typeface="Segoe UI" panose="020B0502040204020203" pitchFamily="34" charset="0"/>
                        <a:cs typeface="Segoe UI" panose="020B0502040204020203" pitchFamily="34" charset="0"/>
                      </a:endParaRPr>
                    </a:p>
                  </a:txBody>
                  <a:tcPr/>
                </a:tc>
              </a:tr>
              <a:tr h="370840">
                <a:tc>
                  <a:txBody>
                    <a:bodyPr/>
                    <a:lstStyle/>
                    <a:p>
                      <a:r>
                        <a:rPr lang="en-US" sz="1600" dirty="0" smtClean="0">
                          <a:latin typeface="Segoe UI" panose="020B0502040204020203" pitchFamily="34" charset="0"/>
                          <a:ea typeface="Segoe UI" panose="020B0502040204020203" pitchFamily="34" charset="0"/>
                          <a:cs typeface="Segoe UI" panose="020B0502040204020203" pitchFamily="34" charset="0"/>
                        </a:rPr>
                        <a:t>DATE</a:t>
                      </a:r>
                      <a:endParaRPr lang="uk-UA" sz="16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US" sz="1600" smtClean="0">
                          <a:latin typeface="Segoe UI" panose="020B0502040204020203" pitchFamily="34" charset="0"/>
                          <a:ea typeface="Segoe UI" panose="020B0502040204020203" pitchFamily="34" charset="0"/>
                          <a:cs typeface="Segoe UI" panose="020B0502040204020203" pitchFamily="34" charset="0"/>
                        </a:rPr>
                        <a:t>Stores year, month, and day values</a:t>
                      </a:r>
                      <a:endParaRPr lang="uk-UA" sz="1600" dirty="0">
                        <a:latin typeface="Segoe UI" panose="020B0502040204020203" pitchFamily="34" charset="0"/>
                        <a:ea typeface="Segoe UI" panose="020B0502040204020203" pitchFamily="34" charset="0"/>
                        <a:cs typeface="Segoe UI" panose="020B0502040204020203" pitchFamily="34" charset="0"/>
                      </a:endParaRPr>
                    </a:p>
                  </a:txBody>
                  <a:tcPr/>
                </a:tc>
              </a:tr>
              <a:tr h="370840">
                <a:tc>
                  <a:txBody>
                    <a:bodyPr/>
                    <a:lstStyle/>
                    <a:p>
                      <a:r>
                        <a:rPr lang="en-US" sz="1600" dirty="0" smtClean="0">
                          <a:latin typeface="Segoe UI" panose="020B0502040204020203" pitchFamily="34" charset="0"/>
                          <a:ea typeface="Segoe UI" panose="020B0502040204020203" pitchFamily="34" charset="0"/>
                          <a:cs typeface="Segoe UI" panose="020B0502040204020203" pitchFamily="34" charset="0"/>
                        </a:rPr>
                        <a:t>TIME</a:t>
                      </a:r>
                      <a:endParaRPr lang="uk-UA" sz="16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US" sz="1600" dirty="0" smtClean="0">
                          <a:latin typeface="Segoe UI" panose="020B0502040204020203" pitchFamily="34" charset="0"/>
                          <a:ea typeface="Segoe UI" panose="020B0502040204020203" pitchFamily="34" charset="0"/>
                          <a:cs typeface="Segoe UI" panose="020B0502040204020203" pitchFamily="34" charset="0"/>
                        </a:rPr>
                        <a:t>Stores hour, minute, and second values</a:t>
                      </a:r>
                      <a:endParaRPr lang="uk-UA" sz="1600" dirty="0">
                        <a:latin typeface="Segoe UI" panose="020B0502040204020203" pitchFamily="34" charset="0"/>
                        <a:ea typeface="Segoe UI" panose="020B0502040204020203" pitchFamily="34" charset="0"/>
                        <a:cs typeface="Segoe UI" panose="020B0502040204020203" pitchFamily="34" charset="0"/>
                      </a:endParaRPr>
                    </a:p>
                  </a:txBody>
                  <a:tcPr/>
                </a:tc>
              </a:tr>
            </a:tbl>
          </a:graphicData>
        </a:graphic>
      </p:graphicFrame>
    </p:spTree>
    <p:extLst>
      <p:ext uri="{BB962C8B-B14F-4D97-AF65-F5344CB8AC3E}">
        <p14:creationId xmlns:p14="http://schemas.microsoft.com/office/powerpoint/2010/main" val="2698618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34</a:t>
            </a:fld>
            <a:endParaRPr lang="uk-UA"/>
          </a:p>
        </p:txBody>
      </p:sp>
      <p:sp>
        <p:nvSpPr>
          <p:cNvPr id="4" name="Title 3"/>
          <p:cNvSpPr>
            <a:spLocks noGrp="1"/>
          </p:cNvSpPr>
          <p:nvPr>
            <p:ph type="title"/>
          </p:nvPr>
        </p:nvSpPr>
        <p:spPr/>
        <p:txBody>
          <a:bodyPr/>
          <a:lstStyle/>
          <a:p>
            <a:r>
              <a:rPr lang="en-US" dirty="0" smtClean="0"/>
              <a:t>Data Type Conversion</a:t>
            </a:r>
            <a:endParaRPr lang="uk-UA" dirty="0"/>
          </a:p>
        </p:txBody>
      </p:sp>
      <p:pic>
        <p:nvPicPr>
          <p:cNvPr id="6" name="Picture 5"/>
          <p:cNvPicPr>
            <a:picLocks noChangeAspect="1"/>
          </p:cNvPicPr>
          <p:nvPr/>
        </p:nvPicPr>
        <p:blipFill>
          <a:blip r:embed="rId3"/>
          <a:stretch>
            <a:fillRect/>
          </a:stretch>
        </p:blipFill>
        <p:spPr>
          <a:xfrm>
            <a:off x="2186434" y="702516"/>
            <a:ext cx="4494879" cy="5698284"/>
          </a:xfrm>
          <a:prstGeom prst="rect">
            <a:avLst/>
          </a:prstGeom>
        </p:spPr>
      </p:pic>
    </p:spTree>
    <p:extLst>
      <p:ext uri="{BB962C8B-B14F-4D97-AF65-F5344CB8AC3E}">
        <p14:creationId xmlns:p14="http://schemas.microsoft.com/office/powerpoint/2010/main" val="40255901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Thank you</a:t>
            </a:r>
            <a:endParaRPr lang="uk-UA"/>
          </a:p>
        </p:txBody>
      </p:sp>
      <p:sp>
        <p:nvSpPr>
          <p:cNvPr id="3" name="Text Placeholder 2"/>
          <p:cNvSpPr>
            <a:spLocks noGrp="1"/>
          </p:cNvSpPr>
          <p:nvPr>
            <p:ph type="body" sz="quarter" idx="13"/>
          </p:nvPr>
        </p:nvSpPr>
        <p:spPr>
          <a:xfrm>
            <a:off x="6934200" y="5105400"/>
            <a:ext cx="1805709" cy="1676400"/>
          </a:xfrm>
        </p:spPr>
        <p:txBody>
          <a:bodyPr>
            <a:normAutofit fontScale="92500" lnSpcReduction="10000"/>
          </a:bodyPr>
          <a:lstStyle/>
          <a:p>
            <a:pPr>
              <a:lnSpc>
                <a:spcPct val="120000"/>
              </a:lnSpc>
            </a:pPr>
            <a:r>
              <a:rPr lang="en-US" sz="1300" b="1" dirty="0"/>
              <a:t>USA TELEPHONE</a:t>
            </a:r>
            <a:endParaRPr lang="uk-UA" sz="1300" b="1" dirty="0"/>
          </a:p>
          <a:p>
            <a:pPr>
              <a:lnSpc>
                <a:spcPct val="120000"/>
              </a:lnSpc>
            </a:pPr>
            <a:r>
              <a:rPr lang="en-US" dirty="0"/>
              <a:t>Toll-Free: 866.687.3588</a:t>
            </a:r>
            <a:endParaRPr lang="uk-UA" dirty="0"/>
          </a:p>
          <a:p>
            <a:pPr>
              <a:lnSpc>
                <a:spcPct val="120000"/>
              </a:lnSpc>
            </a:pPr>
            <a:r>
              <a:rPr lang="en-US" dirty="0"/>
              <a:t>Office: </a:t>
            </a:r>
            <a:r>
              <a:rPr lang="en-US" dirty="0" smtClean="0"/>
              <a:t>239.690.3111</a:t>
            </a:r>
          </a:p>
          <a:p>
            <a:endParaRPr lang="en-US" dirty="0" smtClean="0"/>
          </a:p>
          <a:p>
            <a:pPr>
              <a:lnSpc>
                <a:spcPct val="110000"/>
              </a:lnSpc>
            </a:pPr>
            <a:r>
              <a:rPr lang="en-US" sz="1300" b="1" dirty="0"/>
              <a:t>UK TELEPHONE</a:t>
            </a:r>
          </a:p>
          <a:p>
            <a:pPr>
              <a:lnSpc>
                <a:spcPct val="110000"/>
              </a:lnSpc>
            </a:pPr>
            <a:r>
              <a:rPr lang="en-US" dirty="0"/>
              <a:t>Tel: </a:t>
            </a:r>
            <a:r>
              <a:rPr lang="en-US" dirty="0" smtClean="0"/>
              <a:t>0207.544.8414</a:t>
            </a:r>
          </a:p>
          <a:p>
            <a:endParaRPr lang="en-US" dirty="0"/>
          </a:p>
          <a:p>
            <a:pPr>
              <a:lnSpc>
                <a:spcPct val="110000"/>
              </a:lnSpc>
            </a:pPr>
            <a:r>
              <a:rPr lang="en-US" sz="1300" b="1" dirty="0" smtClean="0"/>
              <a:t>GERMAN </a:t>
            </a:r>
            <a:r>
              <a:rPr lang="en-US" sz="1300" b="1" dirty="0"/>
              <a:t>TELEPHONE </a:t>
            </a:r>
          </a:p>
          <a:p>
            <a:pPr>
              <a:lnSpc>
                <a:spcPct val="110000"/>
              </a:lnSpc>
            </a:pPr>
            <a:r>
              <a:rPr lang="en-US" dirty="0"/>
              <a:t>Tel: 0692.602.5857</a:t>
            </a:r>
          </a:p>
          <a:p>
            <a:endParaRPr lang="uk-UA" dirty="0"/>
          </a:p>
          <a:p>
            <a:endParaRPr lang="uk-UA" dirty="0"/>
          </a:p>
        </p:txBody>
      </p:sp>
      <p:sp>
        <p:nvSpPr>
          <p:cNvPr id="4" name="Text Placeholder 3"/>
          <p:cNvSpPr>
            <a:spLocks noGrp="1"/>
          </p:cNvSpPr>
          <p:nvPr>
            <p:ph type="body" sz="quarter" idx="14"/>
          </p:nvPr>
        </p:nvSpPr>
        <p:spPr>
          <a:xfrm>
            <a:off x="4775200" y="5105400"/>
            <a:ext cx="1805709" cy="1295400"/>
          </a:xfrm>
        </p:spPr>
        <p:txBody>
          <a:bodyPr/>
          <a:lstStyle/>
          <a:p>
            <a:r>
              <a:rPr lang="en-US" b="1" dirty="0"/>
              <a:t>EMAIL</a:t>
            </a:r>
            <a:endParaRPr lang="uk-UA" b="1" dirty="0"/>
          </a:p>
          <a:p>
            <a:r>
              <a:rPr lang="en-US" sz="1100" u="sng" dirty="0">
                <a:hlinkClick r:id="rId2"/>
              </a:rPr>
              <a:t>info@softserveinc.com</a:t>
            </a:r>
            <a:endParaRPr lang="uk-UA" sz="1100" dirty="0"/>
          </a:p>
          <a:p>
            <a:r>
              <a:rPr lang="en-US" dirty="0"/>
              <a:t> </a:t>
            </a:r>
            <a:endParaRPr lang="uk-UA" dirty="0"/>
          </a:p>
          <a:p>
            <a:r>
              <a:rPr lang="en-US" b="1" dirty="0"/>
              <a:t>WEBSITE:</a:t>
            </a:r>
            <a:endParaRPr lang="uk-UA" b="1" dirty="0"/>
          </a:p>
          <a:p>
            <a:r>
              <a:rPr lang="en-US" sz="1100" u="sng" dirty="0">
                <a:hlinkClick r:id="rId3"/>
              </a:rPr>
              <a:t>www.softserveinc.com</a:t>
            </a:r>
            <a:r>
              <a:rPr lang="en-US" sz="1100" dirty="0">
                <a:hlinkClick r:id="rId3"/>
              </a:rPr>
              <a:t> </a:t>
            </a:r>
            <a:endParaRPr lang="uk-UA" sz="1100" dirty="0"/>
          </a:p>
          <a:p>
            <a:endParaRPr lang="uk-UA" dirty="0"/>
          </a:p>
        </p:txBody>
      </p:sp>
      <p:sp>
        <p:nvSpPr>
          <p:cNvPr id="5" name="Text Placeholder 4"/>
          <p:cNvSpPr>
            <a:spLocks noGrp="1"/>
          </p:cNvSpPr>
          <p:nvPr>
            <p:ph type="body" sz="quarter" idx="15"/>
          </p:nvPr>
        </p:nvSpPr>
        <p:spPr>
          <a:xfrm>
            <a:off x="2616200" y="5105400"/>
            <a:ext cx="1805709" cy="1295400"/>
          </a:xfrm>
        </p:spPr>
        <p:txBody>
          <a:bodyPr/>
          <a:lstStyle/>
          <a:p>
            <a:r>
              <a:rPr lang="en-US" b="1" dirty="0"/>
              <a:t>EUROPE OFFICES</a:t>
            </a:r>
            <a:endParaRPr lang="uk-UA" b="1" dirty="0"/>
          </a:p>
          <a:p>
            <a:r>
              <a:rPr lang="en-US" sz="1100" dirty="0"/>
              <a:t>United Kingdom</a:t>
            </a:r>
            <a:endParaRPr lang="uk-UA" sz="1100" dirty="0"/>
          </a:p>
          <a:p>
            <a:r>
              <a:rPr lang="en-US" sz="1100" dirty="0"/>
              <a:t>Germany</a:t>
            </a:r>
            <a:endParaRPr lang="uk-UA" sz="1100" dirty="0"/>
          </a:p>
          <a:p>
            <a:r>
              <a:rPr lang="en-US" sz="1100" dirty="0"/>
              <a:t>The Netherlands</a:t>
            </a:r>
            <a:endParaRPr lang="uk-UA" sz="1100" dirty="0"/>
          </a:p>
          <a:p>
            <a:r>
              <a:rPr lang="en-US" sz="1100" dirty="0"/>
              <a:t>Ukraine</a:t>
            </a:r>
            <a:endParaRPr lang="uk-UA" sz="1100" dirty="0"/>
          </a:p>
          <a:p>
            <a:r>
              <a:rPr lang="en-US" sz="1100" dirty="0"/>
              <a:t>Bulgaria</a:t>
            </a:r>
            <a:endParaRPr lang="uk-UA" sz="1100" dirty="0"/>
          </a:p>
          <a:p>
            <a:endParaRPr lang="uk-UA" dirty="0"/>
          </a:p>
        </p:txBody>
      </p:sp>
      <p:sp>
        <p:nvSpPr>
          <p:cNvPr id="6" name="Text Placeholder 5"/>
          <p:cNvSpPr>
            <a:spLocks noGrp="1"/>
          </p:cNvSpPr>
          <p:nvPr>
            <p:ph type="body" sz="quarter" idx="16"/>
          </p:nvPr>
        </p:nvSpPr>
        <p:spPr>
          <a:xfrm>
            <a:off x="457200" y="5105400"/>
            <a:ext cx="1805709" cy="1295400"/>
          </a:xfrm>
        </p:spPr>
        <p:txBody>
          <a:bodyPr/>
          <a:lstStyle/>
          <a:p>
            <a:r>
              <a:rPr lang="en-US" b="1" dirty="0"/>
              <a:t>US OFFICES</a:t>
            </a:r>
            <a:endParaRPr lang="uk-UA" b="1" dirty="0"/>
          </a:p>
          <a:p>
            <a:r>
              <a:rPr lang="en-US" sz="1100" dirty="0"/>
              <a:t>Austin, TX</a:t>
            </a:r>
            <a:endParaRPr lang="uk-UA" sz="1100" dirty="0"/>
          </a:p>
          <a:p>
            <a:r>
              <a:rPr lang="en-US" sz="1100" dirty="0"/>
              <a:t>Fort Myers, FL</a:t>
            </a:r>
            <a:endParaRPr lang="uk-UA" sz="1100" dirty="0"/>
          </a:p>
          <a:p>
            <a:r>
              <a:rPr lang="en-US" sz="1100" dirty="0"/>
              <a:t>Boston, MA</a:t>
            </a:r>
            <a:endParaRPr lang="uk-UA" sz="1100" dirty="0"/>
          </a:p>
          <a:p>
            <a:r>
              <a:rPr lang="en-US" sz="1100" dirty="0"/>
              <a:t>Newport Beach, CA</a:t>
            </a:r>
            <a:endParaRPr lang="uk-UA" sz="1100" dirty="0"/>
          </a:p>
          <a:p>
            <a:r>
              <a:rPr lang="en-US" sz="1100" dirty="0"/>
              <a:t>Salt Lake City, UT</a:t>
            </a:r>
            <a:endParaRPr lang="uk-UA" sz="1100" dirty="0"/>
          </a:p>
          <a:p>
            <a:endParaRPr lang="uk-UA" dirty="0"/>
          </a:p>
        </p:txBody>
      </p:sp>
    </p:spTree>
    <p:extLst>
      <p:ext uri="{BB962C8B-B14F-4D97-AF65-F5344CB8AC3E}">
        <p14:creationId xmlns:p14="http://schemas.microsoft.com/office/powerpoint/2010/main" val="10161429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a:t>
            </a:fld>
            <a:endParaRPr lang="uk-UA"/>
          </a:p>
        </p:txBody>
      </p:sp>
      <p:sp>
        <p:nvSpPr>
          <p:cNvPr id="4" name="Title 3"/>
          <p:cNvSpPr>
            <a:spLocks noGrp="1"/>
          </p:cNvSpPr>
          <p:nvPr>
            <p:ph type="title"/>
          </p:nvPr>
        </p:nvSpPr>
        <p:spPr/>
        <p:txBody>
          <a:bodyPr/>
          <a:lstStyle/>
          <a:p>
            <a:r>
              <a:rPr lang="en-US" dirty="0" smtClean="0"/>
              <a:t>What is database </a:t>
            </a:r>
            <a:endParaRPr lang="uk-UA" dirty="0"/>
          </a:p>
        </p:txBody>
      </p:sp>
      <p:sp>
        <p:nvSpPr>
          <p:cNvPr id="6" name="Content Placeholder 2"/>
          <p:cNvSpPr>
            <a:spLocks noGrp="1"/>
          </p:cNvSpPr>
          <p:nvPr>
            <p:ph idx="1"/>
          </p:nvPr>
        </p:nvSpPr>
        <p:spPr>
          <a:xfrm>
            <a:off x="304800" y="1219200"/>
            <a:ext cx="8229600" cy="4525963"/>
          </a:xfrm>
        </p:spPr>
        <p:txBody>
          <a:bodyPr/>
          <a:lstStyle/>
          <a:p>
            <a:r>
              <a:rPr lang="en-US" dirty="0" smtClean="0"/>
              <a:t>A database is an organized collection of data.</a:t>
            </a:r>
            <a:endParaRPr lang="uk-UA" dirty="0" smtClean="0"/>
          </a:p>
          <a:p>
            <a:endParaRPr lang="en-US" dirty="0" smtClean="0"/>
          </a:p>
          <a:p>
            <a:r>
              <a:rPr lang="en-US" dirty="0" smtClean="0"/>
              <a:t>A database is a collection of information that is organized so that it can easily be accessed, managed, and updated.</a:t>
            </a:r>
          </a:p>
          <a:p>
            <a:pPr marL="0" indent="0">
              <a:buNone/>
            </a:pPr>
            <a:endParaRPr lang="en-US" dirty="0" smtClean="0"/>
          </a:p>
        </p:txBody>
      </p:sp>
    </p:spTree>
    <p:extLst>
      <p:ext uri="{BB962C8B-B14F-4D97-AF65-F5344CB8AC3E}">
        <p14:creationId xmlns:p14="http://schemas.microsoft.com/office/powerpoint/2010/main" val="8621806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5</a:t>
            </a:fld>
            <a:endParaRPr lang="uk-UA"/>
          </a:p>
        </p:txBody>
      </p:sp>
      <p:sp>
        <p:nvSpPr>
          <p:cNvPr id="4" name="Title 3"/>
          <p:cNvSpPr>
            <a:spLocks noGrp="1"/>
          </p:cNvSpPr>
          <p:nvPr>
            <p:ph type="title"/>
          </p:nvPr>
        </p:nvSpPr>
        <p:spPr/>
        <p:txBody>
          <a:bodyPr/>
          <a:lstStyle/>
          <a:p>
            <a:r>
              <a:rPr lang="en-US" dirty="0" smtClean="0"/>
              <a:t>What is DBMS</a:t>
            </a:r>
            <a:endParaRPr lang="uk-UA" dirty="0"/>
          </a:p>
        </p:txBody>
      </p:sp>
      <p:sp>
        <p:nvSpPr>
          <p:cNvPr id="5" name="Content Placeholder 2"/>
          <p:cNvSpPr>
            <a:spLocks noGrp="1"/>
          </p:cNvSpPr>
          <p:nvPr>
            <p:ph idx="1"/>
          </p:nvPr>
        </p:nvSpPr>
        <p:spPr>
          <a:xfrm>
            <a:off x="304800" y="1219200"/>
            <a:ext cx="8229600" cy="4525963"/>
          </a:xfrm>
        </p:spPr>
        <p:txBody>
          <a:bodyPr/>
          <a:lstStyle/>
          <a:p>
            <a:r>
              <a:rPr lang="en-US" dirty="0" smtClean="0"/>
              <a:t>Database management systems (DBMSs) are specially designed software applications that interact with the user, other applications, and the database itself to capture and analyze data.</a:t>
            </a:r>
          </a:p>
          <a:p>
            <a:endParaRPr lang="en-US" dirty="0" smtClean="0"/>
          </a:p>
          <a:p>
            <a:r>
              <a:rPr lang="en-US" dirty="0" smtClean="0"/>
              <a:t>E.g.: MySQL, PostgreSQL, Microsoft SQL Server, Oracle  etc.</a:t>
            </a:r>
            <a:endParaRPr lang="uk-UA" dirty="0"/>
          </a:p>
        </p:txBody>
      </p:sp>
    </p:spTree>
    <p:extLst>
      <p:ext uri="{BB962C8B-B14F-4D97-AF65-F5344CB8AC3E}">
        <p14:creationId xmlns:p14="http://schemas.microsoft.com/office/powerpoint/2010/main" val="27230381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6</a:t>
            </a:fld>
            <a:endParaRPr lang="uk-UA"/>
          </a:p>
        </p:txBody>
      </p:sp>
      <p:sp>
        <p:nvSpPr>
          <p:cNvPr id="4" name="Title 3"/>
          <p:cNvSpPr>
            <a:spLocks noGrp="1"/>
          </p:cNvSpPr>
          <p:nvPr>
            <p:ph type="title"/>
          </p:nvPr>
        </p:nvSpPr>
        <p:spPr/>
        <p:txBody>
          <a:bodyPr/>
          <a:lstStyle/>
          <a:p>
            <a:r>
              <a:rPr lang="en-US" dirty="0" smtClean="0"/>
              <a:t>Logos</a:t>
            </a:r>
            <a:endParaRPr lang="uk-UA" dirty="0"/>
          </a:p>
        </p:txBody>
      </p:sp>
      <p:pic>
        <p:nvPicPr>
          <p:cNvPr id="6" name="Picture 2" descr="http://www.arvixe.com/images/landing_pages/mysql_host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67" y="1282547"/>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rubydev.ru/wp-content/uploads/2012/03/postgresql_logo-555p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8311" y="796771"/>
            <a:ext cx="2349045" cy="26114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4partner.com.br/wp-content/uploads/oracle-databas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4606861"/>
            <a:ext cx="2857500" cy="16097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sqlite.org/src4/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796771"/>
            <a:ext cx="2095500" cy="971551"/>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10" descr="data:image/jpeg;base64,/9j/4AAQSkZJRgABAQAAAQABAAD/2wCEAAkGBxEPERIQEhIQFhQWFxkWFBgUFxAVFhcUFxYXGBgXFBcZHSgkGBwlJxcUITEiJSorLi4uGCA1ODMsNygtLisBCgoKDg0OGxAQGSsgICY3NywwLCwtLCwsLSwsNzcsLCwsLSwsLCwtLCw0LCwsLCwsLywsLCwsLCwsLCwsLCwsL//AABEIAHwBlQMBEQACEQEDEQH/xAAcAAEAAwEAAwEAAAAAAAAAAAAABQYHBAECAwj/xABIEAABAwIDAggJCAgHAQEAAAABAAIDBBEFBhIhMQcTFBVBUmGRFiIyM1FxcoKxNFNVVoGTodMXIzVCktHh4yZDYnOkwdKUJP/EABoBAQACAwEAAAAAAAAAAAAAAAAEBgECBQP/xAAvEQEAAgECBAYBAwQDAQAAAAAAAQIDBBEFEhMxITM0QVHwgRVxsRQiYZEjodEy/9oADAMBAAIRAxEAPwDGMV89J7RWK9hyLIICAgICAgICAgICAgICAgICAgICAgICCwZINqkEbw027iomu8iyJr5209/vu0XlT+sVXd5VbqW+TlT+sU3k6lvk5U/rFN5Opb5OVP6xTeTqW+TlT+sU3k6lvk5U/rFN5Opb5OVP6xTeTqW+TlT+sU3k6lvk5U/rFN5Opb5OVP6xTeTqW+TlT+sU3k6lvk5U/rFN5Opb5OVP6xTeTqW+TlT+sU3k6lvk5U/rFN5Opb5OVP6xTeTqW+TlT+sU3k6lvk5U/rFN5Opb5OVP6xTeTqW+TlT+sU3k6lvk5U/rFN5Opb5OVP6xTeTqW+TlT+sU3k6lvk5U/rFN5Opb5SOFTuIdcneFvWUjDe0xPixTFfPSe0Vaa9lsciyCAgICAgICAgICAgICAgICAgICAgICAgsGSvlPun4KJrvIsh6/01/vuvyriqCAgICAgICAgICAgICAgICAgICAgICAglMI3O9YW9UnB2ljGK+ek9oq1V7Lc5FkEBAQEBAQEBAQEBAQEBAQEBAQEBAQEBBYMlfKfdPwUTXeRZD1/pr/AH3X5VxVBAQEBAQEBAQEBAQEBAQEBAQEBAQEBAQSmEbnesLeqTg7SxjFfPSe0Vaq9luciyCAgICAgICAgICAgICAgICAgICAgICAgsGSvlPun4KJrvIsh6/01/vuvyriqCAgICAgICAgICAgICAgICAgICAgICAglMI3O9YW9UnB2ljGK+ek9oq1V7Lc5FkEBAQd+B4TLW1EVLDp4yQ6W6jYXsTtPRuQXr9CWL+im+9/ogfoRxf0U33v9EERmjg1r8Mg5TUCER6gzxH6jqde2y3Yg74+BrGHAOEUNiAR+tZuIug9v0L4x81D97GgfoXxj5qH72NBF45wZ4rRsMklK5zBvdEWyWHpIbtA7bIKpBCZHtY3ynENHrJsEF//AEL4x81D97GgfoXxj5qH72NBTMewaagnfTTt0yMtqF7jaAQQekbUHAgu2D8FWKVcEdRFFHxcjQ9mqRjSWncbHddB2foXxj5qH72NBXc25NrMKMQqmsaZQ4s0ua6+i1723eUEFeQEBAQWDJXyn3T8FE13kWQ9f6a/33X5VxVBAQEBAQEC6MbiMiAgXQLowIyICAgICAgICAgIJTCNzvWFvVJwdpYxivnpPaKtVey3ORZBAQEE5kmnfLX00cdRyd7n2bNsPFmx8bePVv6UG3+C+IfWc/ws/OQPBfEfrOf4WfnIKnwnYJVwUJkmxrljOMYOJ0tG03s7ZId3q6UFip8p1pa0jNDhsGy+7Zu8+g+ngnXfWl3f/fQePBOt+tLu/wDvoHglXfWl3ePz0GfZ2yLze+nmbiMVQ6aYNc9gYx0byQQ8gPN+k32bu1BoIylXfWl3f/fQefBOu+tLu/8AvoM84Usry0nFVMmIsrnSExuds1t0i7QfHcSLatvRbtQUvBMPNVURU4c1vGPazU4gNaCdrjcjYBc7+hBucGTayNrWMzOWtaA1rW2ADQLAAcfsCD6eCVd9aXd/99BnfCzhM1MaXjsUNeXCTST/AJVtF/33eVcejyUGfICAgILBkr5T7p+Cia7yLIev9Nf77r8q4qggICAgINEynhdJyA1U0QcW6y4+Nub6AF2tFp8d8UWtHi7/AA/S4r4Ytau8q+OEXBz5NC8j06T/ANqTOPTx4bQlzi0seExCQw/GMCxAiMAwyHYA7UzaegathWs6XT37Q0to9Lk7R/pyZpyg+kbx0Z4yHpI3tvu1D0dvwXO1Ohtijmr4w5Wr4dbDHNXxj+FXCgOa0meOgoMOjrZqcOGhhda5JLgOj1lWDBp8XTraa+yz6fS4elW019olXIeEHB3kB9E9jT+9oOz+Hatunp58NobTj0s+G0JTGcr09RTctoHam6S7SDqDmjfoO+4sdhuouo4fWa82L/SHquGVmvPh/wBf+KJGQbG+w9K4+2zh7bT4rrzVhtBGyWtqGEuAcGtI3EXFvSuzh4fjisWvO7vafhmOKxa87vrhldgFa4QxuDXu2NuXNJPZq3r3nR4LeGyTOg01vCI/7Q2cMtmgc1wOqJ5sx24h2/S7tttB6bFcvVaOcPjHjDja3QzgnePGqvKEgCAgICAglMI3O9YW9UnB2ljGK+ek9oq1V7Lc5FkEBAQeUFt4OmYS6aXnVxbFxf6u3H+c1D5oE7r79iC3ZggykKWfkr3mo4t/Ej/9/ndJ0+ULb7b9iDJCUEnloUxqoBVm1PrHHEa/I6fJ2921BrHJ8lfOP78R/kgx7FhEJ5hB5njH8Vv83qOjft3W37UF7yQ3LZpG85GUVOp2rTyq2m/i+bFtyDnz+MAFOzmoymbjBr1cptxWl1/OC176NyCt5RFEauLl+oU23jNPGX8k6fI277bkGl6Ml9af/n/yQRuYocqGlmFJJM2o0kxFwrSNY2gEOFtu7b6UFWyBHhRmkOKve2IM/VtYJiXPJ3kxi4sB+KC96Ml9af8A5/8AJBAZ3blwUp5tMpqdbbauVW0bdXnBb0IM6QeEBAQEFgyV8p90/BRNd5FkPX+mv991+VcVQQEBAQEGlZe/YsvsyqwcP8iPys/DPTx+WR4LC0wsNhuC5GotPUlw9Ve3UnxdUtFG4WLQvKuW1e0vGua9Z3iWn8GOJumhlo5jr0DxC7aXRO8Utd6bbvUQu3otR1qzW3eFg0Gq69ZrbvH8M/xOl5PVT03RG+zb9Q7W/gbfYuXq8PSybR2cbW6fo5No7Lxnz9gM/wBuD4sXax+nj9lgxelr+0fwzmlpmlrRpvs9Cr9rW5lYve3NOzT8rWw3C5pJjoYS97Q7ZYFo3DtIJXd0MXjF/esfDovGH+9lODzF7NW65JHqJNlx9XERknZwtbERlnZ4qsMbK8PeS6wsLkmwG4C+4JGqvFeXcrrMkU5d31GHR7LCxG4jYQegg9BXnGe8Tvu841GSJ33adwhVGrBWSSeXphd7/i3+J7137f8AJg/u94WW/wDy6f8Au943ZzC67QVXLRtKqWjadnstWBAQEBBKYRud6wt6pODtLGMV89J7RVqr2W5yLIICAgIL5wSYhUU9RM6noOWuMViy7RoGtvjbQfV9qC+5qzDiElFVMkwDiWOheHS6ozxbS03fYM6N6DByglcqTOjraZ7IeOc2VhbF84b+Ru6UG5+FWIfVr8WfloHhViH1a/Fn5aB4U4h9WvxZ+WgxXOuLz1lXLLPE2FwOgRNbpEYH7trC53knpug+3B5NLHXwvhpeVPbqIh2eMNJvvB3b/sQbM7MuJAH/AA2Bs60X/hBx4bnasqImSx5ebIxw2PaWaXW2G36v0goOLLdZXUDJWNy69/GTSTEvLSRrOxg8Tc0AAepB30ec66Z8rWZeY4xEMe0GO7H21Wd4m8hzUFf4TMYrJ6FzJsGFIzjGEy3YbEE2bsaN6DHkBAQEBBYMlfKfdPwUTXeRZD1/pr/fdflXFUEBAQEBBpWXv2LL7MqsHD/Ij8rPwz08flk2B+ZZ6guPqfMlwNV5su9R0dceC8Hlbj0cW6/e1dHhnmz+zqcJ360/sr+eJBzvOB1WX9e3+i9+JR2lI4tHaWh4tX09PhEUlTFxsQii1Mte+xtvxsp+Dbo13+IdLT7f09d/iFVw7hFwhrhejfGOsYy4D7ACtIrgid4iGkV00TvEQ7M75ckxqJtVS1ZkhAuIBsabdUg7TsOwrfNzzXej0zxeaTONRaaIMaGjoVbvMzbxVPJaZtMy+i0aJzKmBurJmix0Da8+gKVpcE5b7eyXo9NObJt7PXhezA2eWLDYDdsZDpLbtnkt+B+xdvU3imPZYdXkjHj2QcTbABVyZ3lVLTvO72WrAgICAglMI3O9YW9UnB2ljGK+ek9oq1V7Lc5FkEBAQEGjcCsFe+pqBQTU8UnFDWZmOeCzWNgA3G9kGj5xoMfbQVZnq6B0QgkMjWRPDizQdQabbDZB+cygmslQzSV9KyB7WTGVvFueLta8bQXDpGxB+hOZ8zfSNB9yf/KDL8c4UsapKmeldUQudDI6MlsTLEsJBIuN2xBbsnYlmTFablUNXRtZrcyz4xe7bX3NPpQU/hZyliUTW4jXSUshc5sJMLS0k6XFpeLC/k2v6kEDwVxVT8SibRvijn0v0ulaXMA0G9wOy6DdJcOzJpN63DbWP+TJ6PUgzTgoxDGKhktHQ1VPG2E69Mzb34xx1Fh0nZcbv9SC8YjT5mp4pJ5K7DwyNjnuOjc1ouf3OxBWeCiTGa2OrqKWppWF8+qbj43OLpCwG7bDYLWFkHTws0eMsw5xramikh4yO7Yo3tfqvsNyNyDDUHhAQEBBYMlfKfdPwUTXeRZD1/pr/fdflXFUEBAQEBBpWXv2LL7MqsHD/Ij8rPwz08flk2B+ZZ6guPqfMlwNV5spBR0dpGQKDksEtXL4oLdl+qNpPw7l2+HYZrWbz7rBwrTzSs3n3ZUK81lZUVXQ950+yNg+F/tXhxC+9tkbimTe2zS8+fsBn+3B8WLo4/Tx+zq4vS1/aP4ZxTwNLRsG5V+1p5u6sXvbmnxaNwRsLOUtF+LOl1ugP2gkesW7l1eG5LWiYns7XCct7RaJ7KLi0o5dWMb5IlJFu0An8SVF4hSK5N4QuJ44rl3j3SOAYHLWSBjBs/ed0AKNgwWy22hF02mvnttCazpmuLCIeQUVnVDh4zur0anW+H9V361pp6bQstK002PaGeYRQlt5JCXPcbuJ2kk9JXF1WonJOzgazUzltslFDQRAQEBAQSmEbnesLeqTg7SxjFfPSe0Vaq9luciyCAgIJbKtHTz1cEVVJxcDnWlfqa3S2x26nAgdG8INdo8o5bhJMWNTRkixLKunYSPQSGIPvNl3AXtLXY/VlpFiDWwEEHoILNqCn57yvglLSGWhr3Tz62jQZoH+Ib6jZrAfRtQTVHkzLjdDxjMjHgA3bNA0tdboOi4QSPMmC/WKt/8AqZ/5QcEuSctPcXOxqRzibkumpyST0kmPaUHTTZZwCJumPH6ljd9mVETRf02DEFaz5Q4bEKaOnxSqquMlHGh8zZGRxjYXmzRZ20WJ9BQWanyZlqNwfHjMrHDcWVVM0i/aI7oOt+B4GAf8QVh2HZy6Lb2eSgx/K74xWRNlnmhhc/RJLE/Q4NOwO1ei+knsuguPCFTYfTUzeR4tWVcj3aXMdO17AyxLi8ADsH2oPXgww/DpoJjWYnPRvElmsiqGQBzdI8Ytc0323F+xBbarLGX5W6JMdqXtvez6yBwuOwsQZ/wkYDhVGIObqs1GvXxt5IpNFtGnyGi17u3+hBSEBAQEFgyV8p90/BRNd5FkPX+mv991+VcVQQEBAQEGn5QDJMMMLpGs18Y0XI6dl1YOH+RH5Wfhnp4/KBoODpkLGsdWRGw2nYPwXjk4dN7b8yPl4XN7c3M6uR4Rh36yoqWPI3C42n1DevTFw/HSd7eL1w8MxY53tO6mZ2z9Jig5JStdHT7nO3FwHQB0Be2bUVx18Hvn1VMddoR+H0oiaGhcDLkm9t1ZzZJyW3lrOJ4YyvwqKkE0bHOihILiNltJ2j7CrDhjfBWP8QtGCvNp6x/iP4QcGRIowOMq4g0b7EXUH9M3nebOd+kb23mxjedqDCad1PRuEszhbxdvjHpcegKfjx0wV2h0sWPHp6bQoOVKN00reNdZ00g1E+l7vhtXHz3jNmiv4cPU3jPnivzOzaYhSQ07qeCpijcRbXdpOrdc7RddrFirjry1d/Dhriry1Uyl4PsNY4yPrzI9xu5ziy5PevLLpup3s8c2k6vez74nlughhkkFXqLWkgDSSSBu3qLbhldvCUK3CKbTMWlSIZA4Bw6Vx7V2naXCtWaztL3WrAgICAglMI3O9YW9UnB2ljGK+ek9oq1V7Lc5FkEBAQSmWaungqoZaqIywNdeRgAJc2x2WJAPR0oNO8NsrfREv3cH5qB4bZW+iJfu4PzUEBnfMuCVVLxVBh74J9bTrcyJvii+oXa8nbs6EE5DnXLAa0OwiQkAXPFwbTbb/mIPbw3yv9ESfdwfmoHhvlf6Ik+7g/NQcOL55wEMPJcFjMnQZwxrAe0McSe8IM3bUtdOJXsbp1hzmMADdN7lrW9AtsQav4bZX+iJfu4PzUHh+dcr2NsIlvbZ+rg/NQZC92023f8ASCVzJicFS6F0FOyANhYyQMAAfMAeMk3nYSdnYEFiyDmDB6SGRuIUT6iRz7sc1sbtLNIFrue3puftQWjw2yt9ES/dwfmoKfwhY3hVXxHN1G+n0a+N1Njbrvp0+S917Wd3oKagICAgsGSvlPun4KJrvIsh6/01/vuvyriqCAgICAg5K2gEu25B9IJHwXvh1FsXZIwam+H/AOZcjsFvvkl+17/5qT/X5Er9TykWARNN7XXnbWXl5W12SyRhp2s2NACjWvNu6LbJa3d9Vo0cNXhoedQc9p/0ucPgpWLV3xxtCXh1uTFG0S5X4EHeU95Ha5x+K9Z195e08SyS6KXB4o9wXhfU3sj5NXkv3l3lotboXhv47o+/juipcvwOJJaO5Sq6zJEbbpldflrG2708G4OqO5Z/rcnyz+oZfl5GXIB+6E/rcnyfqGX5SsMQYA0dCi2tzTuh2tNp3l7rVqICAgIJTCNzvWFvVJwdpYxivnpPaKtVey3ORZBAQEBAQEBAQEBAQEBAQEBAQEBAQEBAQWDJXyn3T8FE13kWQ9f6a/33X5VxVBAQEBAQEBAQEBAQEBAQEBAQEBAQEBAQSmEbnesLeqTg7SxjFfPSe0Vaq9luciyCAgICAgICAgICAgICAgICAgICAgICAgsGSvlPun4KJrvIsh6/01/vuvyriqCAgICAgICAgICAgICAgICAgICAgICAglMI3O9YW9UnB2ljGK+ek9oq1V7Lc5FkEBAQEBAQEBAQEBAQEBAQEBAQEBAQEBBYMlfKfdPwUTXeRZD1/pr/AH3X5VxVBAQEBAQEBAQEBAQEBAQEBAQEBAQEBAQSmEbnesLeqTg7SxjFfPSe0Vaq9luciyCAgICAgICAgICAgICAgICAgICAgICAgsGSvlPun4KJrvIsh6/01/vuvyriqCAgICAgICAgICAgICAgICAgICAgICAglMI3O9YW9UnB2ljGK+ek9oq1V7Lc5FkEBAQEBAQEBAQEBAQEBAQEBAQEBAQEBBYshtvWMadxDgf4Sf8ApRdbG+GyNrY3wWj73apzczt71X+WFc6NTm5nb3pywdGpzczt705YOjU5uZ296csHRqc3M7e9OWDo1ObmdvenLB0anNzO3vTlg6NTm5nb3pywdGpzczt705YOjU5uZ296csHRqc3M7e9OWDo1ObmdvenLB0anNzO3vTlg6NTm5nb3pywdGpzczt705YOjU5uZ296csHRqc3M7e9OWDo1ObmdvenLB0anNzO3vTlg6NTm5nb3pywdGpzczt705YOjU5uZ296csHRqc3M7e9OWDo1ObmdvenLB0auyhpGtBtdbRD1x46xD/2Q=="/>
          <p:cNvSpPr>
            <a:spLocks noChangeAspect="1" noChangeArrowheads="1"/>
          </p:cNvSpPr>
          <p:nvPr/>
        </p:nvSpPr>
        <p:spPr bwMode="auto">
          <a:xfrm>
            <a:off x="155575" y="-3810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data:image/jpeg;base64,/9j/4AAQSkZJRgABAQAAAQABAAD/2wCEAAkGBxEPERIQEhIQFhQWFxkWFBgUFxAVFhcUFxYXGBgXFBcZHSgkGBwlJxcUITEiJSorLi4uGCA1ODMsNygtLisBCgoKDg0OGxAQGSsgICY3NywwLCwtLCwsLSwsNzcsLCwsLSwsLCwtLCw0LCwsLCwsLywsLCwsLCwsLCwsLCwsL//AABEIAHwBlQMBEQACEQEDEQH/xAAcAAEAAwEAAwEAAAAAAAAAAAAABQYHBAECAwj/xABIEAABAwIDAggJCAgHAQEAAAABAAIDBBEFBhIhMQcTFBVBUmGRFiIyM1FxcoKxNFNVVoGTodMXIzVCktHh4yZDYnOkwdKUJP/EABoBAQACAwEAAAAAAAAAAAAAAAAEBgECBQP/xAAvEQEAAgECBAYBAwQDAQAAAAAAAQIDBBEFEhMxITM0QVHwgRVxsRQiYZEjodEy/9oADAMBAAIRAxEAPwDGMV89J7RWK9hyLIICAgICAgICAgICAgICAgICAgICAgICCwZINqkEbw027iomu8iyJr5209/vu0XlT+sVXd5VbqW+TlT+sU3k6lvk5U/rFN5Opb5OVP6xTeTqW+TlT+sU3k6lvk5U/rFN5Opb5OVP6xTeTqW+TlT+sU3k6lvk5U/rFN5Opb5OVP6xTeTqW+TlT+sU3k6lvk5U/rFN5Opb5OVP6xTeTqW+TlT+sU3k6lvk5U/rFN5Opb5OVP6xTeTqW+TlT+sU3k6lvk5U/rFN5Opb5OVP6xTeTqW+TlT+sU3k6lvk5U/rFN5Opb5OVP6xTeTqW+TlT+sU3k6lvk5U/rFN5Opb5SOFTuIdcneFvWUjDe0xPixTFfPSe0Vaa9lsciyCAgICAgICAgICAgICAgICAgICAgICAgsGSvlPun4KJrvIsh6/01/vuvyriqCAgICAgICAgICAgICAgICAgICAgICAglMI3O9YW9UnB2ljGK+ek9oq1V7Lc5FkEBAQEBAQEBAQEBAQEBAQEBAQEBAQEBBYMlfKfdPwUTXeRZD1/pr/AH3X5VxVBAQEBAQEBAQEBAQEBAQEBAQEBAQEBAQSmEbnesLeqTg7SxjFfPSe0Vaq9luciyCAgICAgICAgICAgICAgICAgICAgICAgsGSvlPun4KJrvIsh6/01/vuvyriqCAgICAgICAgICAgICAgICAgICAgICAglMI3O9YW9UnB2ljGK+ek9oq1V7Lc5FkEBAQd+B4TLW1EVLDp4yQ6W6jYXsTtPRuQXr9CWL+im+9/ogfoRxf0U33v9EERmjg1r8Mg5TUCER6gzxH6jqde2y3Yg74+BrGHAOEUNiAR+tZuIug9v0L4x81D97GgfoXxj5qH72NBF45wZ4rRsMklK5zBvdEWyWHpIbtA7bIKpBCZHtY3ynENHrJsEF//AEL4x81D97GgfoXxj5qH72NBTMewaagnfTTt0yMtqF7jaAQQekbUHAgu2D8FWKVcEdRFFHxcjQ9mqRjSWncbHddB2foXxj5qH72NBXc25NrMKMQqmsaZQ4s0ua6+i1723eUEFeQEBAQWDJXyn3T8FE13kWQ9f6a/33X5VxVBAQEBAQEC6MbiMiAgXQLowIyICAgICAgICAgIJTCNzvWFvVJwdpYxivnpPaKtVey3ORZBAQEE5kmnfLX00cdRyd7n2bNsPFmx8bePVv6UG3+C+IfWc/ws/OQPBfEfrOf4WfnIKnwnYJVwUJkmxrljOMYOJ0tG03s7ZId3q6UFip8p1pa0jNDhsGy+7Zu8+g+ngnXfWl3f/fQePBOt+tLu/wDvoHglXfWl3ePz0GfZ2yLze+nmbiMVQ6aYNc9gYx0byQQ8gPN+k32bu1BoIylXfWl3f/fQefBOu+tLu/8AvoM84Usry0nFVMmIsrnSExuds1t0i7QfHcSLatvRbtQUvBMPNVURU4c1vGPazU4gNaCdrjcjYBc7+hBucGTayNrWMzOWtaA1rW2ADQLAAcfsCD6eCVd9aXd/99BnfCzhM1MaXjsUNeXCTST/AJVtF/33eVcejyUGfICAgILBkr5T7p+Cia7yLIev9Nf77r8q4qggICAgINEynhdJyA1U0QcW6y4+Nub6AF2tFp8d8UWtHi7/AA/S4r4Ytau8q+OEXBz5NC8j06T/ANqTOPTx4bQlzi0seExCQw/GMCxAiMAwyHYA7UzaegathWs6XT37Q0to9Lk7R/pyZpyg+kbx0Z4yHpI3tvu1D0dvwXO1Ohtijmr4w5Wr4dbDHNXxj+FXCgOa0meOgoMOjrZqcOGhhda5JLgOj1lWDBp8XTraa+yz6fS4elW019olXIeEHB3kB9E9jT+9oOz+Hatunp58NobTj0s+G0JTGcr09RTctoHam6S7SDqDmjfoO+4sdhuouo4fWa82L/SHquGVmvPh/wBf+KJGQbG+w9K4+2zh7bT4rrzVhtBGyWtqGEuAcGtI3EXFvSuzh4fjisWvO7vafhmOKxa87vrhldgFa4QxuDXu2NuXNJPZq3r3nR4LeGyTOg01vCI/7Q2cMtmgc1wOqJ5sx24h2/S7tttB6bFcvVaOcPjHjDja3QzgnePGqvKEgCAgICAglMI3O9YW9UnB2ljGK+ek9oq1V7Lc5FkEBAQeUFt4OmYS6aXnVxbFxf6u3H+c1D5oE7r79iC3ZggykKWfkr3mo4t/Ej/9/ndJ0+ULb7b9iDJCUEnloUxqoBVm1PrHHEa/I6fJ2921BrHJ8lfOP78R/kgx7FhEJ5hB5njH8Vv83qOjft3W37UF7yQ3LZpG85GUVOp2rTyq2m/i+bFtyDnz+MAFOzmoymbjBr1cptxWl1/OC176NyCt5RFEauLl+oU23jNPGX8k6fI277bkGl6Ml9af/n/yQRuYocqGlmFJJM2o0kxFwrSNY2gEOFtu7b6UFWyBHhRmkOKve2IM/VtYJiXPJ3kxi4sB+KC96Ml9af8A5/8AJBAZ3blwUp5tMpqdbbauVW0bdXnBb0IM6QeEBAQEFgyV8p90/BRNd5FkPX+mv991+VcVQQEBAQEGlZe/YsvsyqwcP8iPys/DPTx+WR4LC0wsNhuC5GotPUlw9Ve3UnxdUtFG4WLQvKuW1e0vGua9Z3iWn8GOJumhlo5jr0DxC7aXRO8Utd6bbvUQu3otR1qzW3eFg0Gq69ZrbvH8M/xOl5PVT03RG+zb9Q7W/gbfYuXq8PSybR2cbW6fo5No7Lxnz9gM/wBuD4sXax+nj9lgxelr+0fwzmlpmlrRpvs9Cr9rW5lYve3NOzT8rWw3C5pJjoYS97Q7ZYFo3DtIJXd0MXjF/esfDovGH+9lODzF7NW65JHqJNlx9XERknZwtbERlnZ4qsMbK8PeS6wsLkmwG4C+4JGqvFeXcrrMkU5d31GHR7LCxG4jYQegg9BXnGe8Tvu841GSJ33adwhVGrBWSSeXphd7/i3+J7137f8AJg/u94WW/wDy6f8Au943ZzC67QVXLRtKqWjadnstWBAQEBBKYRud6wt6pODtLGMV89J7RVqr2W5yLIICAgIL5wSYhUU9RM6noOWuMViy7RoGtvjbQfV9qC+5qzDiElFVMkwDiWOheHS6ozxbS03fYM6N6DByglcqTOjraZ7IeOc2VhbF84b+Ru6UG5+FWIfVr8WfloHhViH1a/Fn5aB4U4h9WvxZ+WgxXOuLz1lXLLPE2FwOgRNbpEYH7trC53knpug+3B5NLHXwvhpeVPbqIh2eMNJvvB3b/sQbM7MuJAH/AA2Bs60X/hBx4bnasqImSx5ebIxw2PaWaXW2G36v0goOLLdZXUDJWNy69/GTSTEvLSRrOxg8Tc0AAepB30ec66Z8rWZeY4xEMe0GO7H21Wd4m8hzUFf4TMYrJ6FzJsGFIzjGEy3YbEE2bsaN6DHkBAQEBBYMlfKfdPwUTXeRZD1/pr/fdflXFUEBAQEBBpWXv2LL7MqsHD/Ij8rPwz08flk2B+ZZ6guPqfMlwNV5su9R0dceC8Hlbj0cW6/e1dHhnmz+zqcJ360/sr+eJBzvOB1WX9e3+i9+JR2lI4tHaWh4tX09PhEUlTFxsQii1Mte+xtvxsp+Dbo13+IdLT7f09d/iFVw7hFwhrhejfGOsYy4D7ACtIrgid4iGkV00TvEQ7M75ckxqJtVS1ZkhAuIBsabdUg7TsOwrfNzzXej0zxeaTONRaaIMaGjoVbvMzbxVPJaZtMy+i0aJzKmBurJmix0Da8+gKVpcE5b7eyXo9NObJt7PXhezA2eWLDYDdsZDpLbtnkt+B+xdvU3imPZYdXkjHj2QcTbABVyZ3lVLTvO72WrAgICAglMI3O9YW9UnB2ljGK+ek9oq1V7Lc5FkEBAQEGjcCsFe+pqBQTU8UnFDWZmOeCzWNgA3G9kGj5xoMfbQVZnq6B0QgkMjWRPDizQdQabbDZB+cygmslQzSV9KyB7WTGVvFueLta8bQXDpGxB+hOZ8zfSNB9yf/KDL8c4UsapKmeldUQudDI6MlsTLEsJBIuN2xBbsnYlmTFablUNXRtZrcyz4xe7bX3NPpQU/hZyliUTW4jXSUshc5sJMLS0k6XFpeLC/k2v6kEDwVxVT8SibRvijn0v0ulaXMA0G9wOy6DdJcOzJpN63DbWP+TJ6PUgzTgoxDGKhktHQ1VPG2E69Mzb34xx1Fh0nZcbv9SC8YjT5mp4pJ5K7DwyNjnuOjc1ouf3OxBWeCiTGa2OrqKWppWF8+qbj43OLpCwG7bDYLWFkHTws0eMsw5xramikh4yO7Yo3tfqvsNyNyDDUHhAQEBBYMlfKfdPwUTXeRZD1/pr/fdflXFUEBAQEBBpWXv2LL7MqsHD/Ij8rPwz08flk2B+ZZ6guPqfMlwNV5spBR0dpGQKDksEtXL4oLdl+qNpPw7l2+HYZrWbz7rBwrTzSs3n3ZUK81lZUVXQ950+yNg+F/tXhxC+9tkbimTe2zS8+fsBn+3B8WLo4/Tx+zq4vS1/aP4ZxTwNLRsG5V+1p5u6sXvbmnxaNwRsLOUtF+LOl1ugP2gkesW7l1eG5LWiYns7XCct7RaJ7KLi0o5dWMb5IlJFu0An8SVF4hSK5N4QuJ44rl3j3SOAYHLWSBjBs/ed0AKNgwWy22hF02mvnttCazpmuLCIeQUVnVDh4zur0anW+H9V361pp6bQstK002PaGeYRQlt5JCXPcbuJ2kk9JXF1WonJOzgazUzltslFDQRAQEBAQSmEbnesLeqTg7SxjFfPSe0Vaq9luciyCAgIJbKtHTz1cEVVJxcDnWlfqa3S2x26nAgdG8INdo8o5bhJMWNTRkixLKunYSPQSGIPvNl3AXtLXY/VlpFiDWwEEHoILNqCn57yvglLSGWhr3Tz62jQZoH+Ib6jZrAfRtQTVHkzLjdDxjMjHgA3bNA0tdboOi4QSPMmC/WKt/8AqZ/5QcEuSctPcXOxqRzibkumpyST0kmPaUHTTZZwCJumPH6ljd9mVETRf02DEFaz5Q4bEKaOnxSqquMlHGh8zZGRxjYXmzRZ20WJ9BQWanyZlqNwfHjMrHDcWVVM0i/aI7oOt+B4GAf8QVh2HZy6Lb2eSgx/K74xWRNlnmhhc/RJLE/Q4NOwO1ei+knsuguPCFTYfTUzeR4tWVcj3aXMdO17AyxLi8ADsH2oPXgww/DpoJjWYnPRvElmsiqGQBzdI8Ytc0323F+xBbarLGX5W6JMdqXtvez6yBwuOwsQZ/wkYDhVGIObqs1GvXxt5IpNFtGnyGi17u3+hBSEBAQEFgyV8p90/BRNd5FkPX+mv991+VcVQQEBAQEGn5QDJMMMLpGs18Y0XI6dl1YOH+RH5Wfhnp4/KBoODpkLGsdWRGw2nYPwXjk4dN7b8yPl4XN7c3M6uR4Rh36yoqWPI3C42n1DevTFw/HSd7eL1w8MxY53tO6mZ2z9Jig5JStdHT7nO3FwHQB0Be2bUVx18Hvn1VMddoR+H0oiaGhcDLkm9t1ZzZJyW3lrOJ4YyvwqKkE0bHOihILiNltJ2j7CrDhjfBWP8QtGCvNp6x/iP4QcGRIowOMq4g0b7EXUH9M3nebOd+kb23mxjedqDCad1PRuEszhbxdvjHpcegKfjx0wV2h0sWPHp6bQoOVKN00reNdZ00g1E+l7vhtXHz3jNmiv4cPU3jPnivzOzaYhSQ07qeCpijcRbXdpOrdc7RddrFirjry1d/Dhriry1Uyl4PsNY4yPrzI9xu5ziy5PevLLpup3s8c2k6vez74nlughhkkFXqLWkgDSSSBu3qLbhldvCUK3CKbTMWlSIZA4Bw6Vx7V2naXCtWaztL3WrAgICAglMI3O9YW9UnB2ljGK+ek9oq1V7Lc5FkEBAQSmWaungqoZaqIywNdeRgAJc2x2WJAPR0oNO8NsrfREv3cH5qB4bZW+iJfu4PzUEBnfMuCVVLxVBh74J9bTrcyJvii+oXa8nbs6EE5DnXLAa0OwiQkAXPFwbTbb/mIPbw3yv9ESfdwfmoHhvlf6Ik+7g/NQcOL55wEMPJcFjMnQZwxrAe0McSe8IM3bUtdOJXsbp1hzmMADdN7lrW9AtsQav4bZX+iJfu4PzUHh+dcr2NsIlvbZ+rg/NQZC92023f8ASCVzJicFS6F0FOyANhYyQMAAfMAeMk3nYSdnYEFiyDmDB6SGRuIUT6iRz7sc1sbtLNIFrue3puftQWjw2yt9ES/dwfmoKfwhY3hVXxHN1G+n0a+N1Njbrvp0+S917Wd3oKagICAgsGSvlPun4KJrvIsh6/01/vuvyriqCAgICAg5K2gEu25B9IJHwXvh1FsXZIwam+H/AOZcjsFvvkl+17/5qT/X5Er9TykWARNN7XXnbWXl5W12SyRhp2s2NACjWvNu6LbJa3d9Vo0cNXhoedQc9p/0ucPgpWLV3xxtCXh1uTFG0S5X4EHeU95Ha5x+K9Z195e08SyS6KXB4o9wXhfU3sj5NXkv3l3lotboXhv47o+/juipcvwOJJaO5Sq6zJEbbpldflrG2708G4OqO5Z/rcnyz+oZfl5GXIB+6E/rcnyfqGX5SsMQYA0dCi2tzTuh2tNp3l7rVqICAgIJTCNzvWFvVJwdpYxivnpPaKtVey3ORZBAQEBAQEBAQEBAQEBAQEBAQEBAQEBAQWDJXyn3T8FE13kWQ9f6a/33X5VxVBAQEBAQEBAQEBAQEBAQEBAQEBAQEBAQSmEbnesLeqTg7SxjFfPSe0Vaq9luciyCAgICAgICAgICAgICAgICAgICAgICAgsGSvlPun4KJrvIsh6/01/vuvyriqCAgICAgICAgICAgICAgICAgICAgICAglMI3O9YW9UnB2ljGK+ek9oq1V7Lc5FkEBAQEBAQEBAQEBAQEBAQEBAQEBAQEBBYMlfKfdPwUTXeRZD1/pr/AH3X5VxVBAQEBAQEBAQEBAQEBAQEBAQEBAQEBAQSmEbnesLeqTg7SxjFfPSe0Vaq9luciyCAgICAgICAgICAgICAgICAgICAgICAgsGSvlPun4KJrvIsh6/01/vuvyriqCAgICAgICAgICAgICAgICAgICAgICAglMI3O9YW9UnB2ljGK+ek9oq1V7Lc5FkEBAQEBAQEBAQEBAQEBAQEBAQEBAQEBBYshtvWMadxDgf4Sf8ApRdbG+GyNrY3wWj73apzczt71X+WFc6NTm5nb3pywdGpzczt705YOjU5uZ296csHRqc3M7e9OWDo1ObmdvenLB0anNzO3vTlg6NTm5nb3pywdGpzczt705YOjU5uZ296csHRqc3M7e9OWDo1ObmdvenLB0anNzO3vTlg6NTm5nb3pywdGpzczt705YOjU5uZ296csHRqc3M7e9OWDo1ObmdvenLB0anNzO3vTlg6NTm5nb3pywdGpzczt705YOjU5uZ296csHRqc3M7e9OWDo1ObmdvenLB0auyhpGtBtdbRD1x46xD/2Q=="/>
          <p:cNvSpPr>
            <a:spLocks noChangeAspect="1" noChangeArrowheads="1"/>
          </p:cNvSpPr>
          <p:nvPr/>
        </p:nvSpPr>
        <p:spPr bwMode="auto">
          <a:xfrm>
            <a:off x="307975" y="-228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4" descr="http://cdn.woto.com/dsfile/486bb510-828d-42c4-9856-4686ebb612a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3013" y="4870149"/>
            <a:ext cx="3520234" cy="108314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0797" y="2514600"/>
            <a:ext cx="2371725" cy="192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72439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To store data properly</a:t>
            </a:r>
          </a:p>
          <a:p>
            <a:r>
              <a:rPr lang="en-US" dirty="0" smtClean="0"/>
              <a:t>To provide simultaneous access to the data for many users</a:t>
            </a:r>
          </a:p>
          <a:p>
            <a:r>
              <a:rPr lang="en-US" dirty="0" smtClean="0"/>
              <a:t>To delimit the access to the data for different users</a:t>
            </a:r>
          </a:p>
          <a:p>
            <a:r>
              <a:rPr lang="en-US" dirty="0" smtClean="0"/>
              <a:t>To prevent data from loss</a:t>
            </a:r>
          </a:p>
        </p:txBody>
      </p:sp>
      <p:sp>
        <p:nvSpPr>
          <p:cNvPr id="3" name="Slide Number Placeholder 2"/>
          <p:cNvSpPr>
            <a:spLocks noGrp="1"/>
          </p:cNvSpPr>
          <p:nvPr>
            <p:ph type="sldNum" sz="quarter" idx="4"/>
          </p:nvPr>
        </p:nvSpPr>
        <p:spPr/>
        <p:txBody>
          <a:bodyPr/>
          <a:lstStyle/>
          <a:p>
            <a:fld id="{AD53D713-3284-4C71-8174-D6528838EBFD}" type="slidenum">
              <a:rPr lang="uk-UA" smtClean="0"/>
              <a:pPr/>
              <a:t>7</a:t>
            </a:fld>
            <a:endParaRPr lang="uk-UA"/>
          </a:p>
        </p:txBody>
      </p:sp>
      <p:sp>
        <p:nvSpPr>
          <p:cNvPr id="4" name="Title 3"/>
          <p:cNvSpPr>
            <a:spLocks noGrp="1"/>
          </p:cNvSpPr>
          <p:nvPr>
            <p:ph type="title"/>
          </p:nvPr>
        </p:nvSpPr>
        <p:spPr/>
        <p:txBody>
          <a:bodyPr/>
          <a:lstStyle/>
          <a:p>
            <a:r>
              <a:rPr lang="en-US" dirty="0" smtClean="0"/>
              <a:t>DBMS purpose</a:t>
            </a:r>
            <a:endParaRPr lang="uk-UA" dirty="0"/>
          </a:p>
        </p:txBody>
      </p:sp>
    </p:spTree>
    <p:extLst>
      <p:ext uri="{BB962C8B-B14F-4D97-AF65-F5344CB8AC3E}">
        <p14:creationId xmlns:p14="http://schemas.microsoft.com/office/powerpoint/2010/main" val="479204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bg1"/>
                </a:solidFill>
              </a:rPr>
              <a:t>Database Models</a:t>
            </a:r>
            <a:endParaRPr lang="en-US" dirty="0">
              <a:solidFill>
                <a:schemeClr val="bg1"/>
              </a:solidFill>
            </a:endParaRPr>
          </a:p>
        </p:txBody>
      </p:sp>
    </p:spTree>
    <p:extLst>
      <p:ext uri="{BB962C8B-B14F-4D97-AF65-F5344CB8AC3E}">
        <p14:creationId xmlns:p14="http://schemas.microsoft.com/office/powerpoint/2010/main" val="3516961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9</a:t>
            </a:fld>
            <a:endParaRPr lang="uk-UA"/>
          </a:p>
        </p:txBody>
      </p:sp>
      <p:sp>
        <p:nvSpPr>
          <p:cNvPr id="4" name="Title 3"/>
          <p:cNvSpPr>
            <a:spLocks noGrp="1"/>
          </p:cNvSpPr>
          <p:nvPr>
            <p:ph type="title"/>
          </p:nvPr>
        </p:nvSpPr>
        <p:spPr/>
        <p:txBody>
          <a:bodyPr>
            <a:normAutofit/>
          </a:bodyPr>
          <a:lstStyle/>
          <a:p>
            <a:r>
              <a:rPr lang="en-US" dirty="0" smtClean="0"/>
              <a:t>Relational and non-relational DBs</a:t>
            </a:r>
            <a:endParaRPr lang="uk-UA" dirty="0"/>
          </a:p>
        </p:txBody>
      </p:sp>
      <p:sp>
        <p:nvSpPr>
          <p:cNvPr id="5" name="Content Placeholder 2"/>
          <p:cNvSpPr>
            <a:spLocks noGrp="1"/>
          </p:cNvSpPr>
          <p:nvPr>
            <p:ph idx="1"/>
          </p:nvPr>
        </p:nvSpPr>
        <p:spPr>
          <a:xfrm>
            <a:off x="381000" y="1143000"/>
            <a:ext cx="8229600" cy="5029200"/>
          </a:xfrm>
        </p:spPr>
        <p:txBody>
          <a:bodyPr>
            <a:normAutofit fontScale="62500" lnSpcReduction="20000"/>
          </a:bodyPr>
          <a:lstStyle/>
          <a:p>
            <a:r>
              <a:rPr lang="en-US" sz="4500" dirty="0" smtClean="0"/>
              <a:t>A database model is a type of data model that determines the logical structure of a database and fundamentally determines in which manner data can be stored, organized, and manipulated.</a:t>
            </a:r>
          </a:p>
          <a:p>
            <a:endParaRPr lang="en-US" dirty="0" smtClean="0"/>
          </a:p>
          <a:p>
            <a:pPr>
              <a:buFont typeface="Wingdings" panose="05000000000000000000" pitchFamily="2" charset="2"/>
              <a:buChar char="ü"/>
            </a:pPr>
            <a:r>
              <a:rPr lang="en-US" b="1" dirty="0"/>
              <a:t>R</a:t>
            </a:r>
            <a:r>
              <a:rPr lang="en-US" b="1" dirty="0" smtClean="0"/>
              <a:t>elational model </a:t>
            </a:r>
            <a:r>
              <a:rPr lang="en-US" dirty="0" smtClean="0"/>
              <a:t>(the eldest and the most popular), </a:t>
            </a:r>
          </a:p>
          <a:p>
            <a:pPr>
              <a:buFont typeface="Wingdings" panose="05000000000000000000" pitchFamily="2" charset="2"/>
              <a:buChar char="ü"/>
            </a:pPr>
            <a:r>
              <a:rPr lang="en-US" b="1" dirty="0" smtClean="0"/>
              <a:t>object-oriented</a:t>
            </a:r>
            <a:r>
              <a:rPr lang="en-US" dirty="0" smtClean="0"/>
              <a:t>, </a:t>
            </a:r>
          </a:p>
          <a:p>
            <a:pPr>
              <a:buFont typeface="Wingdings" panose="05000000000000000000" pitchFamily="2" charset="2"/>
              <a:buChar char="ü"/>
            </a:pPr>
            <a:r>
              <a:rPr lang="en-US" b="1" dirty="0" smtClean="0"/>
              <a:t>document</a:t>
            </a:r>
            <a:r>
              <a:rPr lang="en-US" dirty="0" smtClean="0"/>
              <a:t>, </a:t>
            </a:r>
          </a:p>
          <a:p>
            <a:pPr>
              <a:buFont typeface="Wingdings" panose="05000000000000000000" pitchFamily="2" charset="2"/>
              <a:buChar char="ü"/>
            </a:pPr>
            <a:r>
              <a:rPr lang="en-US" b="1" dirty="0" smtClean="0"/>
              <a:t>hierarchical</a:t>
            </a:r>
            <a:r>
              <a:rPr lang="en-US" dirty="0" smtClean="0"/>
              <a:t>, </a:t>
            </a:r>
          </a:p>
          <a:p>
            <a:pPr>
              <a:buFont typeface="Wingdings" panose="05000000000000000000" pitchFamily="2" charset="2"/>
              <a:buChar char="ü"/>
            </a:pPr>
            <a:r>
              <a:rPr lang="en-US" b="1" dirty="0" smtClean="0"/>
              <a:t>network model </a:t>
            </a:r>
            <a:r>
              <a:rPr lang="en-US" dirty="0" smtClean="0"/>
              <a:t>etc.</a:t>
            </a:r>
          </a:p>
          <a:p>
            <a:endParaRPr lang="en-US" dirty="0" smtClean="0"/>
          </a:p>
          <a:p>
            <a:endParaRPr lang="en-US" dirty="0" smtClean="0"/>
          </a:p>
          <a:p>
            <a:endParaRPr lang="en-US" dirty="0"/>
          </a:p>
          <a:p>
            <a:r>
              <a:rPr lang="en-US" dirty="0" smtClean="0"/>
              <a:t>Basing on those models, there are relational and non-relational DBs and DBMSs</a:t>
            </a:r>
            <a:endParaRPr lang="uk-UA" dirty="0"/>
          </a:p>
        </p:txBody>
      </p:sp>
    </p:spTree>
    <p:extLst>
      <p:ext uri="{BB962C8B-B14F-4D97-AF65-F5344CB8AC3E}">
        <p14:creationId xmlns:p14="http://schemas.microsoft.com/office/powerpoint/2010/main" val="8152155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5BEE9"/>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a:bodyPr>
      <a:lstStyle>
        <a:defPPr marL="0" indent="0">
          <a:buFont typeface="Arial" panose="020B0604020202020204" pitchFamily="34" charset="0"/>
          <a:buNone/>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217829</TotalTime>
  <Words>2531</Words>
  <Application>Microsoft Office PowerPoint</Application>
  <PresentationFormat>On-screen Show (4:3)</PresentationFormat>
  <Paragraphs>310</Paragraphs>
  <Slides>35</Slides>
  <Notes>20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Database Management System</vt:lpstr>
      <vt:lpstr>Agenda</vt:lpstr>
      <vt:lpstr>Definitions</vt:lpstr>
      <vt:lpstr>What is database </vt:lpstr>
      <vt:lpstr>What is DBMS</vt:lpstr>
      <vt:lpstr>Logos</vt:lpstr>
      <vt:lpstr>DBMS purpose</vt:lpstr>
      <vt:lpstr>Database Models</vt:lpstr>
      <vt:lpstr>Relational and non-relational DBs</vt:lpstr>
      <vt:lpstr>Database models</vt:lpstr>
      <vt:lpstr>Relational model</vt:lpstr>
      <vt:lpstr>RDBMS</vt:lpstr>
      <vt:lpstr>Desktop RDBMS </vt:lpstr>
      <vt:lpstr>Client-server RDBMS</vt:lpstr>
      <vt:lpstr>Entity Relationship Diagram</vt:lpstr>
      <vt:lpstr>What is Entity</vt:lpstr>
      <vt:lpstr>What is Relationship</vt:lpstr>
      <vt:lpstr>Entity Relationship Diagram</vt:lpstr>
      <vt:lpstr>Database Objects</vt:lpstr>
      <vt:lpstr>Main Database Objects</vt:lpstr>
      <vt:lpstr>Tables</vt:lpstr>
      <vt:lpstr>Keys</vt:lpstr>
      <vt:lpstr>Primary Key</vt:lpstr>
      <vt:lpstr>Foreign Key</vt:lpstr>
      <vt:lpstr>Indexes</vt:lpstr>
      <vt:lpstr>Views</vt:lpstr>
      <vt:lpstr>Stored Procedures</vt:lpstr>
      <vt:lpstr>Stored Procedures Creation</vt:lpstr>
      <vt:lpstr>Stored Procedures Execution</vt:lpstr>
      <vt:lpstr>Triggers</vt:lpstr>
      <vt:lpstr>Visual tools for working with RDBMS</vt:lpstr>
      <vt:lpstr>General Data Types</vt:lpstr>
      <vt:lpstr>Data Types</vt:lpstr>
      <vt:lpstr>Data Type Conversion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2014  Global Marketing Plans &amp; Goals</dc:title>
  <dc:creator>Andriy Cherevko</dc:creator>
  <cp:lastModifiedBy>Ihor</cp:lastModifiedBy>
  <cp:revision>125</cp:revision>
  <cp:lastPrinted>2014-01-08T21:58:06Z</cp:lastPrinted>
  <dcterms:created xsi:type="dcterms:W3CDTF">2011-09-23T10:13:30Z</dcterms:created>
  <dcterms:modified xsi:type="dcterms:W3CDTF">2016-03-02T06:40:05Z</dcterms:modified>
</cp:coreProperties>
</file>